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8" r:id="rId4"/>
    <p:sldId id="271" r:id="rId5"/>
    <p:sldId id="259" r:id="rId6"/>
    <p:sldId id="260" r:id="rId7"/>
    <p:sldId id="261" r:id="rId8"/>
    <p:sldId id="262" r:id="rId9"/>
    <p:sldId id="263" r:id="rId10"/>
    <p:sldId id="264" r:id="rId11"/>
    <p:sldId id="265" r:id="rId12"/>
    <p:sldId id="266" r:id="rId13"/>
    <p:sldId id="272" r:id="rId14"/>
    <p:sldId id="269"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D8EF228-A535-4BF1-A1AB-9A8AAAB8E81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1CA00198-8233-4E91-B00C-2FC82C7A0F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AC9156D5-99D2-49B0-83C7-DA0E9F101FD0}"/>
              </a:ext>
            </a:extLst>
          </p:cNvPr>
          <p:cNvSpPr>
            <a:spLocks noGrp="1"/>
          </p:cNvSpPr>
          <p:nvPr>
            <p:ph type="dt" sz="half" idx="10"/>
          </p:nvPr>
        </p:nvSpPr>
        <p:spPr/>
        <p:txBody>
          <a:bodyPr/>
          <a:lstStyle/>
          <a:p>
            <a:fld id="{F9146171-A463-4BB8-997E-44C8A3789C67}" type="datetimeFigureOut">
              <a:rPr lang="tr-TR" smtClean="0"/>
              <a:t>25.12.2023</a:t>
            </a:fld>
            <a:endParaRPr lang="tr-TR"/>
          </a:p>
        </p:txBody>
      </p:sp>
      <p:sp>
        <p:nvSpPr>
          <p:cNvPr id="5" name="Alt Bilgi Yer Tutucusu 4">
            <a:extLst>
              <a:ext uri="{FF2B5EF4-FFF2-40B4-BE49-F238E27FC236}">
                <a16:creationId xmlns:a16="http://schemas.microsoft.com/office/drawing/2014/main" xmlns="" id="{D4FBFBA0-5396-424A-B2D2-917FA7EBC5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518861F-4F22-4CDF-A120-3D0B50272680}"/>
              </a:ext>
            </a:extLst>
          </p:cNvPr>
          <p:cNvSpPr>
            <a:spLocks noGrp="1"/>
          </p:cNvSpPr>
          <p:nvPr>
            <p:ph type="sldNum" sz="quarter" idx="12"/>
          </p:nvPr>
        </p:nvSpPr>
        <p:spPr/>
        <p:txBody>
          <a:bodyPr/>
          <a:lstStyle/>
          <a:p>
            <a:fld id="{5200C1A5-4704-4131-B9B9-6719F8EAC242}" type="slidenum">
              <a:rPr lang="tr-TR" smtClean="0"/>
              <a:t>‹#›</a:t>
            </a:fld>
            <a:endParaRPr lang="tr-TR"/>
          </a:p>
        </p:txBody>
      </p:sp>
    </p:spTree>
    <p:extLst>
      <p:ext uri="{BB962C8B-B14F-4D97-AF65-F5344CB8AC3E}">
        <p14:creationId xmlns:p14="http://schemas.microsoft.com/office/powerpoint/2010/main" val="99311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7AABC24-8FA8-4327-8528-06C09407D42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EADFE782-C800-45CB-9FB1-B1D53837EA6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E989CCB8-EAB4-4D9A-9B91-3DE7DBB7FCCE}"/>
              </a:ext>
            </a:extLst>
          </p:cNvPr>
          <p:cNvSpPr>
            <a:spLocks noGrp="1"/>
          </p:cNvSpPr>
          <p:nvPr>
            <p:ph type="dt" sz="half" idx="10"/>
          </p:nvPr>
        </p:nvSpPr>
        <p:spPr/>
        <p:txBody>
          <a:bodyPr/>
          <a:lstStyle/>
          <a:p>
            <a:fld id="{F9146171-A463-4BB8-997E-44C8A3789C67}" type="datetimeFigureOut">
              <a:rPr lang="tr-TR" smtClean="0"/>
              <a:t>25.12.2023</a:t>
            </a:fld>
            <a:endParaRPr lang="tr-TR"/>
          </a:p>
        </p:txBody>
      </p:sp>
      <p:sp>
        <p:nvSpPr>
          <p:cNvPr id="5" name="Alt Bilgi Yer Tutucusu 4">
            <a:extLst>
              <a:ext uri="{FF2B5EF4-FFF2-40B4-BE49-F238E27FC236}">
                <a16:creationId xmlns:a16="http://schemas.microsoft.com/office/drawing/2014/main" xmlns="" id="{430BE9C3-56EB-40C8-985F-B4593822810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2DE087C-8A3F-4F9A-A41B-F2845F7F713B}"/>
              </a:ext>
            </a:extLst>
          </p:cNvPr>
          <p:cNvSpPr>
            <a:spLocks noGrp="1"/>
          </p:cNvSpPr>
          <p:nvPr>
            <p:ph type="sldNum" sz="quarter" idx="12"/>
          </p:nvPr>
        </p:nvSpPr>
        <p:spPr/>
        <p:txBody>
          <a:bodyPr/>
          <a:lstStyle/>
          <a:p>
            <a:fld id="{5200C1A5-4704-4131-B9B9-6719F8EAC242}" type="slidenum">
              <a:rPr lang="tr-TR" smtClean="0"/>
              <a:t>‹#›</a:t>
            </a:fld>
            <a:endParaRPr lang="tr-TR"/>
          </a:p>
        </p:txBody>
      </p:sp>
    </p:spTree>
    <p:extLst>
      <p:ext uri="{BB962C8B-B14F-4D97-AF65-F5344CB8AC3E}">
        <p14:creationId xmlns:p14="http://schemas.microsoft.com/office/powerpoint/2010/main" val="281174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5CBE2EC6-0870-4A8A-BF4D-4D98D354EE4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C35A4188-6BDA-4EF1-A958-DEBDB29878F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B429AFD4-D52F-4E68-A87F-4CBD555B4C5A}"/>
              </a:ext>
            </a:extLst>
          </p:cNvPr>
          <p:cNvSpPr>
            <a:spLocks noGrp="1"/>
          </p:cNvSpPr>
          <p:nvPr>
            <p:ph type="dt" sz="half" idx="10"/>
          </p:nvPr>
        </p:nvSpPr>
        <p:spPr/>
        <p:txBody>
          <a:bodyPr/>
          <a:lstStyle/>
          <a:p>
            <a:fld id="{F9146171-A463-4BB8-997E-44C8A3789C67}" type="datetimeFigureOut">
              <a:rPr lang="tr-TR" smtClean="0"/>
              <a:t>25.12.2023</a:t>
            </a:fld>
            <a:endParaRPr lang="tr-TR"/>
          </a:p>
        </p:txBody>
      </p:sp>
      <p:sp>
        <p:nvSpPr>
          <p:cNvPr id="5" name="Alt Bilgi Yer Tutucusu 4">
            <a:extLst>
              <a:ext uri="{FF2B5EF4-FFF2-40B4-BE49-F238E27FC236}">
                <a16:creationId xmlns:a16="http://schemas.microsoft.com/office/drawing/2014/main" xmlns="" id="{759DD073-CE07-4927-BC9D-3BFB4906BFB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F229F609-0465-42E1-8BE4-CC14C7CB4026}"/>
              </a:ext>
            </a:extLst>
          </p:cNvPr>
          <p:cNvSpPr>
            <a:spLocks noGrp="1"/>
          </p:cNvSpPr>
          <p:nvPr>
            <p:ph type="sldNum" sz="quarter" idx="12"/>
          </p:nvPr>
        </p:nvSpPr>
        <p:spPr/>
        <p:txBody>
          <a:bodyPr/>
          <a:lstStyle/>
          <a:p>
            <a:fld id="{5200C1A5-4704-4131-B9B9-6719F8EAC242}" type="slidenum">
              <a:rPr lang="tr-TR" smtClean="0"/>
              <a:t>‹#›</a:t>
            </a:fld>
            <a:endParaRPr lang="tr-TR"/>
          </a:p>
        </p:txBody>
      </p:sp>
    </p:spTree>
    <p:extLst>
      <p:ext uri="{BB962C8B-B14F-4D97-AF65-F5344CB8AC3E}">
        <p14:creationId xmlns:p14="http://schemas.microsoft.com/office/powerpoint/2010/main" val="37470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BB3640E-255F-42FF-BF04-7D8239376EB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A33479A2-4176-4E43-8570-A22D8ECBD6C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9E7E6F8-1C73-443C-90F5-2F5C81C122A9}"/>
              </a:ext>
            </a:extLst>
          </p:cNvPr>
          <p:cNvSpPr>
            <a:spLocks noGrp="1"/>
          </p:cNvSpPr>
          <p:nvPr>
            <p:ph type="dt" sz="half" idx="10"/>
          </p:nvPr>
        </p:nvSpPr>
        <p:spPr/>
        <p:txBody>
          <a:bodyPr/>
          <a:lstStyle/>
          <a:p>
            <a:fld id="{F9146171-A463-4BB8-997E-44C8A3789C67}" type="datetimeFigureOut">
              <a:rPr lang="tr-TR" smtClean="0"/>
              <a:t>25.12.2023</a:t>
            </a:fld>
            <a:endParaRPr lang="tr-TR"/>
          </a:p>
        </p:txBody>
      </p:sp>
      <p:sp>
        <p:nvSpPr>
          <p:cNvPr id="5" name="Alt Bilgi Yer Tutucusu 4">
            <a:extLst>
              <a:ext uri="{FF2B5EF4-FFF2-40B4-BE49-F238E27FC236}">
                <a16:creationId xmlns:a16="http://schemas.microsoft.com/office/drawing/2014/main" xmlns="" id="{3332AEFA-5501-4A99-81B2-1AB5D5EAA85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93313A60-8438-457E-A966-5040CCB87668}"/>
              </a:ext>
            </a:extLst>
          </p:cNvPr>
          <p:cNvSpPr>
            <a:spLocks noGrp="1"/>
          </p:cNvSpPr>
          <p:nvPr>
            <p:ph type="sldNum" sz="quarter" idx="12"/>
          </p:nvPr>
        </p:nvSpPr>
        <p:spPr/>
        <p:txBody>
          <a:bodyPr/>
          <a:lstStyle/>
          <a:p>
            <a:fld id="{5200C1A5-4704-4131-B9B9-6719F8EAC242}" type="slidenum">
              <a:rPr lang="tr-TR" smtClean="0"/>
              <a:t>‹#›</a:t>
            </a:fld>
            <a:endParaRPr lang="tr-TR"/>
          </a:p>
        </p:txBody>
      </p:sp>
    </p:spTree>
    <p:extLst>
      <p:ext uri="{BB962C8B-B14F-4D97-AF65-F5344CB8AC3E}">
        <p14:creationId xmlns:p14="http://schemas.microsoft.com/office/powerpoint/2010/main" val="139592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40C1A55-7538-46C5-8D56-8D409E02524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7119F443-B9DE-4BB5-B950-8CDE0715EE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04EFC463-6179-4C99-A7A9-B5E616686894}"/>
              </a:ext>
            </a:extLst>
          </p:cNvPr>
          <p:cNvSpPr>
            <a:spLocks noGrp="1"/>
          </p:cNvSpPr>
          <p:nvPr>
            <p:ph type="dt" sz="half" idx="10"/>
          </p:nvPr>
        </p:nvSpPr>
        <p:spPr/>
        <p:txBody>
          <a:bodyPr/>
          <a:lstStyle/>
          <a:p>
            <a:fld id="{F9146171-A463-4BB8-997E-44C8A3789C67}" type="datetimeFigureOut">
              <a:rPr lang="tr-TR" smtClean="0"/>
              <a:t>25.12.2023</a:t>
            </a:fld>
            <a:endParaRPr lang="tr-TR"/>
          </a:p>
        </p:txBody>
      </p:sp>
      <p:sp>
        <p:nvSpPr>
          <p:cNvPr id="5" name="Alt Bilgi Yer Tutucusu 4">
            <a:extLst>
              <a:ext uri="{FF2B5EF4-FFF2-40B4-BE49-F238E27FC236}">
                <a16:creationId xmlns:a16="http://schemas.microsoft.com/office/drawing/2014/main" xmlns="" id="{D8FE10CB-D64C-487F-8C04-905BB4A0606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BE10BCD-21A9-4DA8-814A-B1B5B24FFB29}"/>
              </a:ext>
            </a:extLst>
          </p:cNvPr>
          <p:cNvSpPr>
            <a:spLocks noGrp="1"/>
          </p:cNvSpPr>
          <p:nvPr>
            <p:ph type="sldNum" sz="quarter" idx="12"/>
          </p:nvPr>
        </p:nvSpPr>
        <p:spPr/>
        <p:txBody>
          <a:bodyPr/>
          <a:lstStyle/>
          <a:p>
            <a:fld id="{5200C1A5-4704-4131-B9B9-6719F8EAC242}" type="slidenum">
              <a:rPr lang="tr-TR" smtClean="0"/>
              <a:t>‹#›</a:t>
            </a:fld>
            <a:endParaRPr lang="tr-TR"/>
          </a:p>
        </p:txBody>
      </p:sp>
    </p:spTree>
    <p:extLst>
      <p:ext uri="{BB962C8B-B14F-4D97-AF65-F5344CB8AC3E}">
        <p14:creationId xmlns:p14="http://schemas.microsoft.com/office/powerpoint/2010/main" val="17744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F4187EC-DD36-4CF9-9A96-58ECEFA96A7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F184BEAB-D4C4-4148-BA02-F0A93A2EC19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CC412599-9750-46AE-9629-EAB98638268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50CD8BF1-6097-4282-9722-5F0F5BF2ACD4}"/>
              </a:ext>
            </a:extLst>
          </p:cNvPr>
          <p:cNvSpPr>
            <a:spLocks noGrp="1"/>
          </p:cNvSpPr>
          <p:nvPr>
            <p:ph type="dt" sz="half" idx="10"/>
          </p:nvPr>
        </p:nvSpPr>
        <p:spPr/>
        <p:txBody>
          <a:bodyPr/>
          <a:lstStyle/>
          <a:p>
            <a:fld id="{F9146171-A463-4BB8-997E-44C8A3789C67}" type="datetimeFigureOut">
              <a:rPr lang="tr-TR" smtClean="0"/>
              <a:t>25.12.2023</a:t>
            </a:fld>
            <a:endParaRPr lang="tr-TR"/>
          </a:p>
        </p:txBody>
      </p:sp>
      <p:sp>
        <p:nvSpPr>
          <p:cNvPr id="6" name="Alt Bilgi Yer Tutucusu 5">
            <a:extLst>
              <a:ext uri="{FF2B5EF4-FFF2-40B4-BE49-F238E27FC236}">
                <a16:creationId xmlns:a16="http://schemas.microsoft.com/office/drawing/2014/main" xmlns="" id="{6FF033D8-4EFE-4A37-B4D0-5680CB6A000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437622AC-EFAA-424D-BBD5-FD6FE0E5E56F}"/>
              </a:ext>
            </a:extLst>
          </p:cNvPr>
          <p:cNvSpPr>
            <a:spLocks noGrp="1"/>
          </p:cNvSpPr>
          <p:nvPr>
            <p:ph type="sldNum" sz="quarter" idx="12"/>
          </p:nvPr>
        </p:nvSpPr>
        <p:spPr/>
        <p:txBody>
          <a:bodyPr/>
          <a:lstStyle/>
          <a:p>
            <a:fld id="{5200C1A5-4704-4131-B9B9-6719F8EAC242}" type="slidenum">
              <a:rPr lang="tr-TR" smtClean="0"/>
              <a:t>‹#›</a:t>
            </a:fld>
            <a:endParaRPr lang="tr-TR"/>
          </a:p>
        </p:txBody>
      </p:sp>
    </p:spTree>
    <p:extLst>
      <p:ext uri="{BB962C8B-B14F-4D97-AF65-F5344CB8AC3E}">
        <p14:creationId xmlns:p14="http://schemas.microsoft.com/office/powerpoint/2010/main" val="25343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95C6C5F-A438-4DF7-9E09-4EC7F11AB47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0205330E-36EE-4E00-B88C-2C1261A59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AFB93F83-9C63-487A-A888-5EA20B38492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6665822D-7757-45CD-BD35-D5FED92B77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E079DA9F-FD67-4CB5-83C8-F02640A8038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506AC8F1-B272-4045-8ADB-BFCF7FB4CABF}"/>
              </a:ext>
            </a:extLst>
          </p:cNvPr>
          <p:cNvSpPr>
            <a:spLocks noGrp="1"/>
          </p:cNvSpPr>
          <p:nvPr>
            <p:ph type="dt" sz="half" idx="10"/>
          </p:nvPr>
        </p:nvSpPr>
        <p:spPr/>
        <p:txBody>
          <a:bodyPr/>
          <a:lstStyle/>
          <a:p>
            <a:fld id="{F9146171-A463-4BB8-997E-44C8A3789C67}" type="datetimeFigureOut">
              <a:rPr lang="tr-TR" smtClean="0"/>
              <a:t>25.12.2023</a:t>
            </a:fld>
            <a:endParaRPr lang="tr-TR"/>
          </a:p>
        </p:txBody>
      </p:sp>
      <p:sp>
        <p:nvSpPr>
          <p:cNvPr id="8" name="Alt Bilgi Yer Tutucusu 7">
            <a:extLst>
              <a:ext uri="{FF2B5EF4-FFF2-40B4-BE49-F238E27FC236}">
                <a16:creationId xmlns:a16="http://schemas.microsoft.com/office/drawing/2014/main" xmlns="" id="{D31076DC-1A7A-423B-966E-08E56E89015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F3D64B2C-5320-4505-B68D-0025E5B1D3AB}"/>
              </a:ext>
            </a:extLst>
          </p:cNvPr>
          <p:cNvSpPr>
            <a:spLocks noGrp="1"/>
          </p:cNvSpPr>
          <p:nvPr>
            <p:ph type="sldNum" sz="quarter" idx="12"/>
          </p:nvPr>
        </p:nvSpPr>
        <p:spPr/>
        <p:txBody>
          <a:bodyPr/>
          <a:lstStyle/>
          <a:p>
            <a:fld id="{5200C1A5-4704-4131-B9B9-6719F8EAC242}" type="slidenum">
              <a:rPr lang="tr-TR" smtClean="0"/>
              <a:t>‹#›</a:t>
            </a:fld>
            <a:endParaRPr lang="tr-TR"/>
          </a:p>
        </p:txBody>
      </p:sp>
    </p:spTree>
    <p:extLst>
      <p:ext uri="{BB962C8B-B14F-4D97-AF65-F5344CB8AC3E}">
        <p14:creationId xmlns:p14="http://schemas.microsoft.com/office/powerpoint/2010/main" val="38093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B357763-548A-449F-8928-DBB32412B77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C4F4198B-06F1-4B15-8C0B-E9375B8DF362}"/>
              </a:ext>
            </a:extLst>
          </p:cNvPr>
          <p:cNvSpPr>
            <a:spLocks noGrp="1"/>
          </p:cNvSpPr>
          <p:nvPr>
            <p:ph type="dt" sz="half" idx="10"/>
          </p:nvPr>
        </p:nvSpPr>
        <p:spPr/>
        <p:txBody>
          <a:bodyPr/>
          <a:lstStyle/>
          <a:p>
            <a:fld id="{F9146171-A463-4BB8-997E-44C8A3789C67}" type="datetimeFigureOut">
              <a:rPr lang="tr-TR" smtClean="0"/>
              <a:t>25.12.2023</a:t>
            </a:fld>
            <a:endParaRPr lang="tr-TR"/>
          </a:p>
        </p:txBody>
      </p:sp>
      <p:sp>
        <p:nvSpPr>
          <p:cNvPr id="4" name="Alt Bilgi Yer Tutucusu 3">
            <a:extLst>
              <a:ext uri="{FF2B5EF4-FFF2-40B4-BE49-F238E27FC236}">
                <a16:creationId xmlns:a16="http://schemas.microsoft.com/office/drawing/2014/main" xmlns="" id="{59A3C4E3-2217-4F8B-A38E-88359748CD6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8F928D14-08C1-4256-904E-F2724D015BC5}"/>
              </a:ext>
            </a:extLst>
          </p:cNvPr>
          <p:cNvSpPr>
            <a:spLocks noGrp="1"/>
          </p:cNvSpPr>
          <p:nvPr>
            <p:ph type="sldNum" sz="quarter" idx="12"/>
          </p:nvPr>
        </p:nvSpPr>
        <p:spPr/>
        <p:txBody>
          <a:bodyPr/>
          <a:lstStyle/>
          <a:p>
            <a:fld id="{5200C1A5-4704-4131-B9B9-6719F8EAC242}" type="slidenum">
              <a:rPr lang="tr-TR" smtClean="0"/>
              <a:t>‹#›</a:t>
            </a:fld>
            <a:endParaRPr lang="tr-TR"/>
          </a:p>
        </p:txBody>
      </p:sp>
    </p:spTree>
    <p:extLst>
      <p:ext uri="{BB962C8B-B14F-4D97-AF65-F5344CB8AC3E}">
        <p14:creationId xmlns:p14="http://schemas.microsoft.com/office/powerpoint/2010/main" val="390199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46C908C2-9394-4D8F-A3F9-409E9C68781A}"/>
              </a:ext>
            </a:extLst>
          </p:cNvPr>
          <p:cNvSpPr>
            <a:spLocks noGrp="1"/>
          </p:cNvSpPr>
          <p:nvPr>
            <p:ph type="dt" sz="half" idx="10"/>
          </p:nvPr>
        </p:nvSpPr>
        <p:spPr/>
        <p:txBody>
          <a:bodyPr/>
          <a:lstStyle/>
          <a:p>
            <a:fld id="{F9146171-A463-4BB8-997E-44C8A3789C67}" type="datetimeFigureOut">
              <a:rPr lang="tr-TR" smtClean="0"/>
              <a:t>25.12.2023</a:t>
            </a:fld>
            <a:endParaRPr lang="tr-TR"/>
          </a:p>
        </p:txBody>
      </p:sp>
      <p:sp>
        <p:nvSpPr>
          <p:cNvPr id="3" name="Alt Bilgi Yer Tutucusu 2">
            <a:extLst>
              <a:ext uri="{FF2B5EF4-FFF2-40B4-BE49-F238E27FC236}">
                <a16:creationId xmlns:a16="http://schemas.microsoft.com/office/drawing/2014/main" xmlns="" id="{AFC42371-782C-4460-97D3-6B0E2011AA1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FAEA2F65-712F-4619-AD79-2F5C6EEF7AD3}"/>
              </a:ext>
            </a:extLst>
          </p:cNvPr>
          <p:cNvSpPr>
            <a:spLocks noGrp="1"/>
          </p:cNvSpPr>
          <p:nvPr>
            <p:ph type="sldNum" sz="quarter" idx="12"/>
          </p:nvPr>
        </p:nvSpPr>
        <p:spPr/>
        <p:txBody>
          <a:bodyPr/>
          <a:lstStyle/>
          <a:p>
            <a:fld id="{5200C1A5-4704-4131-B9B9-6719F8EAC242}" type="slidenum">
              <a:rPr lang="tr-TR" smtClean="0"/>
              <a:t>‹#›</a:t>
            </a:fld>
            <a:endParaRPr lang="tr-TR"/>
          </a:p>
        </p:txBody>
      </p:sp>
    </p:spTree>
    <p:extLst>
      <p:ext uri="{BB962C8B-B14F-4D97-AF65-F5344CB8AC3E}">
        <p14:creationId xmlns:p14="http://schemas.microsoft.com/office/powerpoint/2010/main" val="356716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760AD72-C91F-40CF-90E3-33836216F95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466BAEE-104B-48CB-B208-AD6B8410B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5ECCB021-9915-4C51-A1A4-5F8A5358E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808F9F10-4231-4286-9DE2-9AF0D1107EA4}"/>
              </a:ext>
            </a:extLst>
          </p:cNvPr>
          <p:cNvSpPr>
            <a:spLocks noGrp="1"/>
          </p:cNvSpPr>
          <p:nvPr>
            <p:ph type="dt" sz="half" idx="10"/>
          </p:nvPr>
        </p:nvSpPr>
        <p:spPr/>
        <p:txBody>
          <a:bodyPr/>
          <a:lstStyle/>
          <a:p>
            <a:fld id="{F9146171-A463-4BB8-997E-44C8A3789C67}" type="datetimeFigureOut">
              <a:rPr lang="tr-TR" smtClean="0"/>
              <a:t>25.12.2023</a:t>
            </a:fld>
            <a:endParaRPr lang="tr-TR"/>
          </a:p>
        </p:txBody>
      </p:sp>
      <p:sp>
        <p:nvSpPr>
          <p:cNvPr id="6" name="Alt Bilgi Yer Tutucusu 5">
            <a:extLst>
              <a:ext uri="{FF2B5EF4-FFF2-40B4-BE49-F238E27FC236}">
                <a16:creationId xmlns:a16="http://schemas.microsoft.com/office/drawing/2014/main" xmlns="" id="{07D1E971-AD74-419E-8874-B775F13F949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DAABF429-7428-429A-9306-1622847AFB9F}"/>
              </a:ext>
            </a:extLst>
          </p:cNvPr>
          <p:cNvSpPr>
            <a:spLocks noGrp="1"/>
          </p:cNvSpPr>
          <p:nvPr>
            <p:ph type="sldNum" sz="quarter" idx="12"/>
          </p:nvPr>
        </p:nvSpPr>
        <p:spPr/>
        <p:txBody>
          <a:bodyPr/>
          <a:lstStyle/>
          <a:p>
            <a:fld id="{5200C1A5-4704-4131-B9B9-6719F8EAC242}" type="slidenum">
              <a:rPr lang="tr-TR" smtClean="0"/>
              <a:t>‹#›</a:t>
            </a:fld>
            <a:endParaRPr lang="tr-TR"/>
          </a:p>
        </p:txBody>
      </p:sp>
    </p:spTree>
    <p:extLst>
      <p:ext uri="{BB962C8B-B14F-4D97-AF65-F5344CB8AC3E}">
        <p14:creationId xmlns:p14="http://schemas.microsoft.com/office/powerpoint/2010/main" val="122580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917B65D-9049-4BD1-A61D-B612DD0811B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2574B10D-5196-4FEB-99CD-45028D11A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63B27572-5DF9-42EB-851F-6FC859631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D64A5554-FBA1-44B6-8803-38AC64C2226D}"/>
              </a:ext>
            </a:extLst>
          </p:cNvPr>
          <p:cNvSpPr>
            <a:spLocks noGrp="1"/>
          </p:cNvSpPr>
          <p:nvPr>
            <p:ph type="dt" sz="half" idx="10"/>
          </p:nvPr>
        </p:nvSpPr>
        <p:spPr/>
        <p:txBody>
          <a:bodyPr/>
          <a:lstStyle/>
          <a:p>
            <a:fld id="{F9146171-A463-4BB8-997E-44C8A3789C67}" type="datetimeFigureOut">
              <a:rPr lang="tr-TR" smtClean="0"/>
              <a:t>25.12.2023</a:t>
            </a:fld>
            <a:endParaRPr lang="tr-TR"/>
          </a:p>
        </p:txBody>
      </p:sp>
      <p:sp>
        <p:nvSpPr>
          <p:cNvPr id="6" name="Alt Bilgi Yer Tutucusu 5">
            <a:extLst>
              <a:ext uri="{FF2B5EF4-FFF2-40B4-BE49-F238E27FC236}">
                <a16:creationId xmlns:a16="http://schemas.microsoft.com/office/drawing/2014/main" xmlns="" id="{CC6D50EA-EEB4-4251-AC33-43B669C59DB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17036101-F92E-4524-98E2-39E145AAA257}"/>
              </a:ext>
            </a:extLst>
          </p:cNvPr>
          <p:cNvSpPr>
            <a:spLocks noGrp="1"/>
          </p:cNvSpPr>
          <p:nvPr>
            <p:ph type="sldNum" sz="quarter" idx="12"/>
          </p:nvPr>
        </p:nvSpPr>
        <p:spPr/>
        <p:txBody>
          <a:bodyPr/>
          <a:lstStyle/>
          <a:p>
            <a:fld id="{5200C1A5-4704-4131-B9B9-6719F8EAC242}" type="slidenum">
              <a:rPr lang="tr-TR" smtClean="0"/>
              <a:t>‹#›</a:t>
            </a:fld>
            <a:endParaRPr lang="tr-TR"/>
          </a:p>
        </p:txBody>
      </p:sp>
    </p:spTree>
    <p:extLst>
      <p:ext uri="{BB962C8B-B14F-4D97-AF65-F5344CB8AC3E}">
        <p14:creationId xmlns:p14="http://schemas.microsoft.com/office/powerpoint/2010/main" val="188541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6B7C4A95-FAB7-42A5-9F50-899E5E26E6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2DBA0D2D-192D-469E-A8BC-849ABD1ED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3C992B27-346C-43EF-A3F8-8C3FCECBC4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46171-A463-4BB8-997E-44C8A3789C67}" type="datetimeFigureOut">
              <a:rPr lang="tr-TR" smtClean="0"/>
              <a:t>25.12.2023</a:t>
            </a:fld>
            <a:endParaRPr lang="tr-TR"/>
          </a:p>
        </p:txBody>
      </p:sp>
      <p:sp>
        <p:nvSpPr>
          <p:cNvPr id="5" name="Alt Bilgi Yer Tutucusu 4">
            <a:extLst>
              <a:ext uri="{FF2B5EF4-FFF2-40B4-BE49-F238E27FC236}">
                <a16:creationId xmlns:a16="http://schemas.microsoft.com/office/drawing/2014/main" xmlns="" id="{134C9FB0-E3AF-4090-A82A-A6D746F3CD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5A71A7DD-4E63-4B2B-971C-35FD3B434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0C1A5-4704-4131-B9B9-6719F8EAC242}" type="slidenum">
              <a:rPr lang="tr-TR" smtClean="0"/>
              <a:t>‹#›</a:t>
            </a:fld>
            <a:endParaRPr lang="tr-TR"/>
          </a:p>
        </p:txBody>
      </p:sp>
    </p:spTree>
    <p:extLst>
      <p:ext uri="{BB962C8B-B14F-4D97-AF65-F5344CB8AC3E}">
        <p14:creationId xmlns:p14="http://schemas.microsoft.com/office/powerpoint/2010/main" val="321069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0485073-0C70-41E6-A9BA-0325F173A98C}"/>
              </a:ext>
            </a:extLst>
          </p:cNvPr>
          <p:cNvSpPr>
            <a:spLocks noGrp="1"/>
          </p:cNvSpPr>
          <p:nvPr>
            <p:ph type="ctrTitle"/>
          </p:nvPr>
        </p:nvSpPr>
        <p:spPr/>
        <p:txBody>
          <a:bodyPr/>
          <a:lstStyle/>
          <a:p>
            <a:r>
              <a:rPr lang="tr-TR" dirty="0" smtClean="0"/>
              <a:t>Ürün-Ürün</a:t>
            </a:r>
            <a:endParaRPr lang="tr-TR" dirty="0"/>
          </a:p>
        </p:txBody>
      </p:sp>
      <p:sp>
        <p:nvSpPr>
          <p:cNvPr id="3" name="Alt Başlık 2">
            <a:extLst>
              <a:ext uri="{FF2B5EF4-FFF2-40B4-BE49-F238E27FC236}">
                <a16:creationId xmlns:a16="http://schemas.microsoft.com/office/drawing/2014/main" xmlns="" id="{8BD3D591-34EA-4B0B-9026-9A72806ABA6C}"/>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302321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CF7A625-FF6B-4CA7-8A07-9C1E971556D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65770293-AB1D-4933-8C65-8C76B9069F8C}"/>
              </a:ext>
            </a:extLst>
          </p:cNvPr>
          <p:cNvSpPr>
            <a:spLocks noGrp="1"/>
          </p:cNvSpPr>
          <p:nvPr>
            <p:ph idx="1"/>
          </p:nvPr>
        </p:nvSpPr>
        <p:spPr/>
        <p:txBody>
          <a:bodyPr>
            <a:normAutofit fontScale="92500" lnSpcReduction="10000"/>
          </a:bodyPr>
          <a:lstStyle/>
          <a:p>
            <a:r>
              <a:rPr lang="tr-TR" dirty="0"/>
              <a:t>İki ürünün üretildiği durumda toplam gelir, TG = Pq1 Q1 + Pq2 Q2 bağıntısı ile bulunmaktadır. Bağıntı Q2’ye göre çözülürse, eş-gelir doğrusu eşitliği elde edilir:</a:t>
            </a:r>
          </a:p>
          <a:p>
            <a:endParaRPr lang="tr-TR" dirty="0"/>
          </a:p>
          <a:p>
            <a:endParaRPr lang="tr-TR" dirty="0"/>
          </a:p>
          <a:p>
            <a:endParaRPr lang="tr-TR" dirty="0"/>
          </a:p>
          <a:p>
            <a:endParaRPr lang="tr-TR" dirty="0"/>
          </a:p>
          <a:p>
            <a:r>
              <a:rPr lang="tr-TR" dirty="0"/>
              <a:t>Eşitlik, doğrusal bir bağıntıyı göstermektedir, çünkü satılan ürün miktarları (Q1 ve Q2) değişse de ürün fiyatları aynıdır.</a:t>
            </a:r>
          </a:p>
          <a:p>
            <a:r>
              <a:rPr lang="tr-TR" dirty="0"/>
              <a:t>Doğruya eş-gelir doğrusu denilmesinin sebebi, aynı geliri veren ürün bileşimlerini göstermesindendir.</a:t>
            </a:r>
          </a:p>
        </p:txBody>
      </p:sp>
      <p:pic>
        <p:nvPicPr>
          <p:cNvPr id="4" name="Resim 3">
            <a:extLst>
              <a:ext uri="{FF2B5EF4-FFF2-40B4-BE49-F238E27FC236}">
                <a16:creationId xmlns:a16="http://schemas.microsoft.com/office/drawing/2014/main" xmlns="" id="{59D3EFD4-3203-4114-ADC1-82B930DC3E68}"/>
              </a:ext>
            </a:extLst>
          </p:cNvPr>
          <p:cNvPicPr>
            <a:picLocks noChangeAspect="1"/>
          </p:cNvPicPr>
          <p:nvPr/>
        </p:nvPicPr>
        <p:blipFill rotWithShape="1">
          <a:blip r:embed="rId2"/>
          <a:srcRect l="42943" t="56132" r="43629" b="33756"/>
          <a:stretch/>
        </p:blipFill>
        <p:spPr>
          <a:xfrm>
            <a:off x="1533832" y="2942103"/>
            <a:ext cx="3849329" cy="1629898"/>
          </a:xfrm>
          <a:prstGeom prst="rect">
            <a:avLst/>
          </a:prstGeom>
        </p:spPr>
      </p:pic>
    </p:spTree>
    <p:extLst>
      <p:ext uri="{BB962C8B-B14F-4D97-AF65-F5344CB8AC3E}">
        <p14:creationId xmlns:p14="http://schemas.microsoft.com/office/powerpoint/2010/main" val="1235318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CA3D088-A405-483F-962F-BDDC7DF190F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708327C6-4A88-487F-9133-555FBB842EBB}"/>
              </a:ext>
            </a:extLst>
          </p:cNvPr>
          <p:cNvSpPr>
            <a:spLocks noGrp="1"/>
          </p:cNvSpPr>
          <p:nvPr>
            <p:ph idx="1"/>
          </p:nvPr>
        </p:nvSpPr>
        <p:spPr/>
        <p:txBody>
          <a:bodyPr/>
          <a:lstStyle/>
          <a:p>
            <a:r>
              <a:rPr lang="tr-TR" dirty="0"/>
              <a:t>Eş-gelir doğrusunun şekli açıklanan eş-maliyet doğrusu ile aynıdır. Her iki doğrunun eğimi de fiyatlar tarafından belirlenir. Bununla beraber bu doğrular birbirine karıştırılmamalıdır, kullanım amaçları farklıdır; eş-gelir doğruları kâr maksimizasyonunda, eş-maliyet doğruları ise masrafların </a:t>
            </a:r>
            <a:r>
              <a:rPr lang="tr-TR" dirty="0" err="1"/>
              <a:t>minimizasyonunda</a:t>
            </a:r>
            <a:r>
              <a:rPr lang="tr-TR" dirty="0"/>
              <a:t> kullanılmaktadır</a:t>
            </a:r>
          </a:p>
        </p:txBody>
      </p:sp>
    </p:spTree>
    <p:extLst>
      <p:ext uri="{BB962C8B-B14F-4D97-AF65-F5344CB8AC3E}">
        <p14:creationId xmlns:p14="http://schemas.microsoft.com/office/powerpoint/2010/main" val="405783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4B8076D-AC41-439C-885B-2B5AB18826D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FF78F7ED-F79E-4C87-8A7C-BA0F920EF6BF}"/>
              </a:ext>
            </a:extLst>
          </p:cNvPr>
          <p:cNvSpPr>
            <a:spLocks noGrp="1"/>
          </p:cNvSpPr>
          <p:nvPr>
            <p:ph idx="1"/>
          </p:nvPr>
        </p:nvSpPr>
        <p:spPr/>
        <p:txBody>
          <a:bodyPr/>
          <a:lstStyle/>
          <a:p>
            <a:r>
              <a:rPr lang="tr-TR" dirty="0"/>
              <a:t>Üretim imkânları eğrisi, bir değişken girdi kullanmak suretiyle elde edilebilecek iki farklı ürünün bütün bileşimlerini gösteriyordu. Üretici bu bileşimlerden sadece birini seçecektir. Şimdiki sorumuz, üreticinin gelirini en yüksek seviyeye çıkartmak için seçeceği bileşimle ilgilidir. Üretici yetiştirebileceği iki ürünün (Q1 ve Q2) hangi bileşimini seçmelidir ki geliri en fazla olsun? </a:t>
            </a:r>
          </a:p>
        </p:txBody>
      </p:sp>
    </p:spTree>
    <p:extLst>
      <p:ext uri="{BB962C8B-B14F-4D97-AF65-F5344CB8AC3E}">
        <p14:creationId xmlns:p14="http://schemas.microsoft.com/office/powerpoint/2010/main" val="120083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MİO=TFO</a:t>
            </a:r>
          </a:p>
          <a:p>
            <a:r>
              <a:rPr lang="tr-TR" dirty="0" smtClean="0"/>
              <a:t>TFO&gt;MİO</a:t>
            </a:r>
            <a:endParaRPr lang="tr-TR" dirty="0"/>
          </a:p>
        </p:txBody>
      </p:sp>
    </p:spTree>
    <p:extLst>
      <p:ext uri="{BB962C8B-B14F-4D97-AF65-F5344CB8AC3E}">
        <p14:creationId xmlns:p14="http://schemas.microsoft.com/office/powerpoint/2010/main" val="79520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5618F3F-73E8-4087-8C84-159E5A5B3203}"/>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xmlns="" id="{535F3DCF-C360-40D9-BD49-8222211C2113}"/>
              </a:ext>
            </a:extLst>
          </p:cNvPr>
          <p:cNvPicPr>
            <a:picLocks noGrp="1" noChangeAspect="1"/>
          </p:cNvPicPr>
          <p:nvPr>
            <p:ph idx="1"/>
          </p:nvPr>
        </p:nvPicPr>
        <p:blipFill rotWithShape="1">
          <a:blip r:embed="rId2"/>
          <a:srcRect l="22311" t="33696" r="29158" b="21689"/>
          <a:stretch/>
        </p:blipFill>
        <p:spPr>
          <a:xfrm>
            <a:off x="1322363" y="1966276"/>
            <a:ext cx="7436680" cy="3843681"/>
          </a:xfrm>
          <a:prstGeom prst="rect">
            <a:avLst/>
          </a:prstGeom>
        </p:spPr>
      </p:pic>
      <p:pic>
        <p:nvPicPr>
          <p:cNvPr id="5" name="Resim 4">
            <a:extLst>
              <a:ext uri="{FF2B5EF4-FFF2-40B4-BE49-F238E27FC236}">
                <a16:creationId xmlns:a16="http://schemas.microsoft.com/office/drawing/2014/main" xmlns="" id="{C4A0102F-0E69-48E9-9DBC-66BBB2900F86}"/>
              </a:ext>
            </a:extLst>
          </p:cNvPr>
          <p:cNvPicPr>
            <a:picLocks noChangeAspect="1"/>
          </p:cNvPicPr>
          <p:nvPr/>
        </p:nvPicPr>
        <p:blipFill rotWithShape="1">
          <a:blip r:embed="rId3"/>
          <a:srcRect l="24073" t="48171" r="41452" b="39780"/>
          <a:stretch/>
        </p:blipFill>
        <p:spPr>
          <a:xfrm>
            <a:off x="1322363" y="5891073"/>
            <a:ext cx="4203290" cy="825909"/>
          </a:xfrm>
          <a:prstGeom prst="rect">
            <a:avLst/>
          </a:prstGeom>
        </p:spPr>
      </p:pic>
    </p:spTree>
    <p:extLst>
      <p:ext uri="{BB962C8B-B14F-4D97-AF65-F5344CB8AC3E}">
        <p14:creationId xmlns:p14="http://schemas.microsoft.com/office/powerpoint/2010/main" val="1514507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Ürünler nasıl bir araya getirilecek?</a:t>
            </a:r>
          </a:p>
          <a:p>
            <a:r>
              <a:rPr lang="tr-TR" dirty="0" smtClean="0"/>
              <a:t>Optimum ürün hacmi ne </a:t>
            </a:r>
            <a:r>
              <a:rPr lang="tr-TR" dirty="0" err="1" smtClean="0"/>
              <a:t>oalcak</a:t>
            </a:r>
            <a:r>
              <a:rPr lang="tr-TR" dirty="0" smtClean="0"/>
              <a:t>?</a:t>
            </a:r>
            <a:endParaRPr lang="tr-TR" dirty="0"/>
          </a:p>
        </p:txBody>
      </p:sp>
    </p:spTree>
    <p:extLst>
      <p:ext uri="{BB962C8B-B14F-4D97-AF65-F5344CB8AC3E}">
        <p14:creationId xmlns:p14="http://schemas.microsoft.com/office/powerpoint/2010/main" val="348592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CCCC93E-F48E-4EB1-BA77-946824314BF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C10D40CE-3AEB-4717-A246-9D1B68516EBC}"/>
              </a:ext>
            </a:extLst>
          </p:cNvPr>
          <p:cNvSpPr>
            <a:spLocks noGrp="1"/>
          </p:cNvSpPr>
          <p:nvPr>
            <p:ph idx="1"/>
          </p:nvPr>
        </p:nvSpPr>
        <p:spPr/>
        <p:txBody>
          <a:bodyPr/>
          <a:lstStyle/>
          <a:p>
            <a:r>
              <a:rPr lang="tr-TR" dirty="0"/>
              <a:t>Bütçe ve işletme planlamasının prensiplerinden hareket edilecektir.</a:t>
            </a:r>
          </a:p>
          <a:p>
            <a:r>
              <a:rPr lang="tr-TR" dirty="0"/>
              <a:t>Varsayımlar aynıdır: işletmecinin hedefi kâr maksimizasyonudur, girdi ve çıktı piyasaları tam rekabet piyasası özelliklerini yansıtmaktadır, üretimde zaman faktörü dikkate alınmamaktadır, risk ve belirsizlikler yoktur</a:t>
            </a:r>
          </a:p>
        </p:txBody>
      </p:sp>
    </p:spTree>
    <p:extLst>
      <p:ext uri="{BB962C8B-B14F-4D97-AF65-F5344CB8AC3E}">
        <p14:creationId xmlns:p14="http://schemas.microsoft.com/office/powerpoint/2010/main" val="138468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Belli bir masraf düzeyinde en uygun faktör bileşimi:</a:t>
            </a:r>
          </a:p>
          <a:p>
            <a:endParaRPr lang="tr-TR" dirty="0"/>
          </a:p>
          <a:p>
            <a:r>
              <a:rPr lang="tr-TR" dirty="0" smtClean="0"/>
              <a:t>MÜX1/FX1=</a:t>
            </a:r>
            <a:r>
              <a:rPr lang="tr-TR" dirty="0" err="1" smtClean="0"/>
              <a:t>MÜXn</a:t>
            </a:r>
            <a:r>
              <a:rPr lang="tr-TR" dirty="0" smtClean="0"/>
              <a:t>/</a:t>
            </a:r>
            <a:r>
              <a:rPr lang="tr-TR" dirty="0" err="1" smtClean="0"/>
              <a:t>FXn</a:t>
            </a:r>
            <a:endParaRPr lang="tr-TR" dirty="0"/>
          </a:p>
        </p:txBody>
      </p:sp>
    </p:spTree>
    <p:extLst>
      <p:ext uri="{BB962C8B-B14F-4D97-AF65-F5344CB8AC3E}">
        <p14:creationId xmlns:p14="http://schemas.microsoft.com/office/powerpoint/2010/main" val="274949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5E4C7DE-1DE0-4D4D-B759-9C36D8DD336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784F0ADC-FFD6-4EF2-957D-DF8296164A4F}"/>
              </a:ext>
            </a:extLst>
          </p:cNvPr>
          <p:cNvSpPr>
            <a:spLocks noGrp="1"/>
          </p:cNvSpPr>
          <p:nvPr>
            <p:ph idx="1"/>
          </p:nvPr>
        </p:nvSpPr>
        <p:spPr/>
        <p:txBody>
          <a:bodyPr/>
          <a:lstStyle/>
          <a:p>
            <a:r>
              <a:rPr lang="tr-TR" dirty="0"/>
              <a:t>Üretim imkânları eğrisi, bir girdinin belirli bir miktarı ile üretilebilecek farklı ürün bileşimlerinin geometrik yeridir. </a:t>
            </a:r>
          </a:p>
          <a:p>
            <a:r>
              <a:rPr lang="tr-TR" dirty="0"/>
              <a:t>Bu eğri yardımıyla, iki ayrı üretim fonksiyonu aynı şekil üzerinde gösterilebilir. </a:t>
            </a:r>
          </a:p>
        </p:txBody>
      </p:sp>
    </p:spTree>
    <p:extLst>
      <p:ext uri="{BB962C8B-B14F-4D97-AF65-F5344CB8AC3E}">
        <p14:creationId xmlns:p14="http://schemas.microsoft.com/office/powerpoint/2010/main" val="22956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682D0586-D813-4018-B8CF-CFFFB90E5722}"/>
              </a:ext>
            </a:extLst>
          </p:cNvPr>
          <p:cNvPicPr>
            <a:picLocks noGrp="1" noChangeAspect="1"/>
          </p:cNvPicPr>
          <p:nvPr>
            <p:ph idx="1"/>
          </p:nvPr>
        </p:nvPicPr>
        <p:blipFill rotWithShape="1">
          <a:blip r:embed="rId2"/>
          <a:srcRect l="27585" t="12464" r="26802" b="37434"/>
          <a:stretch/>
        </p:blipFill>
        <p:spPr>
          <a:xfrm>
            <a:off x="3582572" y="805375"/>
            <a:ext cx="8496887" cy="5247249"/>
          </a:xfrm>
          <a:prstGeom prst="rect">
            <a:avLst/>
          </a:prstGeom>
        </p:spPr>
      </p:pic>
      <p:sp>
        <p:nvSpPr>
          <p:cNvPr id="5" name="Metin kutusu 4">
            <a:extLst>
              <a:ext uri="{FF2B5EF4-FFF2-40B4-BE49-F238E27FC236}">
                <a16:creationId xmlns:a16="http://schemas.microsoft.com/office/drawing/2014/main" xmlns="" id="{29BB37A9-EB5E-4AA9-B6E9-0DE7BA8C7A1A}"/>
              </a:ext>
            </a:extLst>
          </p:cNvPr>
          <p:cNvSpPr txBox="1"/>
          <p:nvPr/>
        </p:nvSpPr>
        <p:spPr>
          <a:xfrm>
            <a:off x="548639" y="1228396"/>
            <a:ext cx="2926080" cy="4401205"/>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Sahip olduğumuz değişken girdi miktarı 4 birim ise ve tamamını Q1’in üretiminde</a:t>
            </a:r>
          </a:p>
          <a:p>
            <a:r>
              <a:rPr lang="tr-TR" sz="1400" dirty="0">
                <a:latin typeface="Times New Roman" panose="02020603050405020304" pitchFamily="18" charset="0"/>
                <a:cs typeface="Times New Roman" panose="02020603050405020304" pitchFamily="18" charset="0"/>
              </a:rPr>
              <a:t>kullanırsak 22 birim Q1 üretebilmekteyiz. Değişken girdinin tamamını Q2’nin üretimine</a:t>
            </a:r>
          </a:p>
          <a:p>
            <a:r>
              <a:rPr lang="tr-TR" sz="1400" dirty="0">
                <a:latin typeface="Times New Roman" panose="02020603050405020304" pitchFamily="18" charset="0"/>
                <a:cs typeface="Times New Roman" panose="02020603050405020304" pitchFamily="18" charset="0"/>
              </a:rPr>
              <a:t>ayırırsak 36 birim Q2 üretebiliyoruz. </a:t>
            </a:r>
            <a:r>
              <a:rPr lang="tr-TR" sz="1400" dirty="0" err="1">
                <a:latin typeface="Times New Roman" panose="02020603050405020304" pitchFamily="18" charset="0"/>
                <a:cs typeface="Times New Roman" panose="02020603050405020304" pitchFamily="18" charset="0"/>
              </a:rPr>
              <a:t>X’in</a:t>
            </a:r>
            <a:r>
              <a:rPr lang="tr-TR" sz="1400" dirty="0">
                <a:latin typeface="Times New Roman" panose="02020603050405020304" pitchFamily="18" charset="0"/>
                <a:cs typeface="Times New Roman" panose="02020603050405020304" pitchFamily="18" charset="0"/>
              </a:rPr>
              <a:t> 1 birimini Q1 üretimine, geri kalan 3 birimini</a:t>
            </a:r>
          </a:p>
          <a:p>
            <a:r>
              <a:rPr lang="tr-TR" sz="1400" dirty="0">
                <a:latin typeface="Times New Roman" panose="02020603050405020304" pitchFamily="18" charset="0"/>
                <a:cs typeface="Times New Roman" panose="02020603050405020304" pitchFamily="18" charset="0"/>
              </a:rPr>
              <a:t>Q2 üretimine ayırırsak 7 birim Q1 ve 30 birim Q2 üretebiliriz. Aynı şekilde her iki ürüne</a:t>
            </a:r>
          </a:p>
          <a:p>
            <a:r>
              <a:rPr lang="tr-TR" sz="1400" dirty="0">
                <a:latin typeface="Times New Roman" panose="02020603050405020304" pitchFamily="18" charset="0"/>
                <a:cs typeface="Times New Roman" panose="02020603050405020304" pitchFamily="18" charset="0"/>
              </a:rPr>
              <a:t>2’şer birim girdi ayırırsak 13 birim Q1 ve 22 Q2 üretebiliyoruz. Son alternatif olarak,</a:t>
            </a:r>
          </a:p>
          <a:p>
            <a:r>
              <a:rPr lang="tr-TR" sz="1400" dirty="0">
                <a:latin typeface="Times New Roman" panose="02020603050405020304" pitchFamily="18" charset="0"/>
                <a:cs typeface="Times New Roman" panose="02020603050405020304" pitchFamily="18" charset="0"/>
              </a:rPr>
              <a:t>sahip olduğumuz 4 birim değişken girdinin 3’ünü Q1, 1’ini Q2 üretiminde kullandığımız</a:t>
            </a:r>
          </a:p>
          <a:p>
            <a:r>
              <a:rPr lang="tr-TR" sz="1400" dirty="0">
                <a:latin typeface="Times New Roman" panose="02020603050405020304" pitchFamily="18" charset="0"/>
                <a:cs typeface="Times New Roman" panose="02020603050405020304" pitchFamily="18" charset="0"/>
              </a:rPr>
              <a:t>takdirde 18 birim Q1 ve 12 birim Q2 üretmemiz mümkün olmaktadır</a:t>
            </a:r>
          </a:p>
        </p:txBody>
      </p:sp>
    </p:spTree>
    <p:extLst>
      <p:ext uri="{BB962C8B-B14F-4D97-AF65-F5344CB8AC3E}">
        <p14:creationId xmlns:p14="http://schemas.microsoft.com/office/powerpoint/2010/main" val="256710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389B6E-0164-48B1-92C8-126D647C07A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7E439E8-C08F-40BD-92A0-CC0CADDEF28D}"/>
              </a:ext>
            </a:extLst>
          </p:cNvPr>
          <p:cNvSpPr>
            <a:spLocks noGrp="1"/>
          </p:cNvSpPr>
          <p:nvPr>
            <p:ph idx="1"/>
          </p:nvPr>
        </p:nvSpPr>
        <p:spPr/>
        <p:txBody>
          <a:bodyPr>
            <a:normAutofit lnSpcReduction="10000"/>
          </a:bodyPr>
          <a:lstStyle/>
          <a:p>
            <a:r>
              <a:rPr lang="tr-TR" dirty="0"/>
              <a:t>Yukarıda verilen örneğe ait üretim fonksiyonlarını aşağıdaki şekilde ifade etmek mümkündür:</a:t>
            </a:r>
          </a:p>
          <a:p>
            <a:pPr marL="0" indent="0">
              <a:buNone/>
            </a:pPr>
            <a:r>
              <a:rPr lang="tr-TR" dirty="0"/>
              <a:t> Q1 = f (X1 /X2...Xn )</a:t>
            </a:r>
          </a:p>
          <a:p>
            <a:pPr marL="0" indent="0">
              <a:buNone/>
            </a:pPr>
            <a:r>
              <a:rPr lang="tr-TR" dirty="0"/>
              <a:t> Q2 = f (X1 /X2...Xn )</a:t>
            </a:r>
          </a:p>
          <a:p>
            <a:r>
              <a:rPr lang="tr-TR" dirty="0"/>
              <a:t>Üretim fonksiyonlarının bu şekildeki gösteriminde, X1 dışındaki bütün üretim girdilerinin belirli ve sabit miktarlarla üretime katıldıkları anlaşılmaktadır. </a:t>
            </a:r>
          </a:p>
          <a:p>
            <a:r>
              <a:rPr lang="tr-TR" dirty="0"/>
              <a:t>Q1 ve Q2; süt ve buğday gibi iki farklı ürünü göstermektedir. Her iki üretim faaliyetinde kullanılan değişken girdi (X1) ise aynıdır (Örneğin üretim için ayrılan sermaye miktarı veya işgücü).</a:t>
            </a:r>
          </a:p>
          <a:p>
            <a:endParaRPr lang="tr-TR" dirty="0"/>
          </a:p>
          <a:p>
            <a:endParaRPr lang="tr-TR" dirty="0"/>
          </a:p>
        </p:txBody>
      </p:sp>
    </p:spTree>
    <p:extLst>
      <p:ext uri="{BB962C8B-B14F-4D97-AF65-F5344CB8AC3E}">
        <p14:creationId xmlns:p14="http://schemas.microsoft.com/office/powerpoint/2010/main" val="391437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73DEB3A-5022-49D6-AD11-3063A72EB6F8}"/>
              </a:ext>
            </a:extLst>
          </p:cNvPr>
          <p:cNvSpPr>
            <a:spLocks noGrp="1"/>
          </p:cNvSpPr>
          <p:nvPr>
            <p:ph type="title"/>
          </p:nvPr>
        </p:nvSpPr>
        <p:spPr/>
        <p:txBody>
          <a:bodyPr/>
          <a:lstStyle/>
          <a:p>
            <a:endParaRPr lang="tr-TR"/>
          </a:p>
        </p:txBody>
      </p:sp>
      <p:sp>
        <p:nvSpPr>
          <p:cNvPr id="4" name="İçerik Yer Tutucusu 3">
            <a:extLst>
              <a:ext uri="{FF2B5EF4-FFF2-40B4-BE49-F238E27FC236}">
                <a16:creationId xmlns:a16="http://schemas.microsoft.com/office/drawing/2014/main" xmlns="" id="{FAE3E041-0D62-43A7-924E-5F93316FF3DD}"/>
              </a:ext>
            </a:extLst>
          </p:cNvPr>
          <p:cNvSpPr>
            <a:spLocks noGrp="1"/>
          </p:cNvSpPr>
          <p:nvPr>
            <p:ph idx="1"/>
          </p:nvPr>
        </p:nvSpPr>
        <p:spPr/>
        <p:txBody>
          <a:bodyPr>
            <a:normAutofit/>
          </a:bodyPr>
          <a:lstStyle/>
          <a:p>
            <a:r>
              <a:rPr lang="tr-TR" dirty="0"/>
              <a:t>Üretim imkânları eğrisi, üretimde kullanılan girdi miktarları sınırlı olduğunda, en kârlı faaliyetin bileşimlerinin tespit edilmesinde kullanılmaktadır</a:t>
            </a:r>
          </a:p>
          <a:p>
            <a:r>
              <a:rPr lang="tr-TR" dirty="0"/>
              <a:t>Bir girdinin değişik miktarları ile üretilebilecek iki ürünün bütün bileşimleri gösterilmiştir. Bu eğriler planlama eğrileridir, bütün ürün bileşimlerinin aynı anda üretilmesi mümkün değildir. Bu bileşimlerden sadece biri seçilecektir ve planlamanın amacı en kârlı bileşimi seçmektir. </a:t>
            </a:r>
          </a:p>
        </p:txBody>
      </p:sp>
    </p:spTree>
    <p:extLst>
      <p:ext uri="{BB962C8B-B14F-4D97-AF65-F5344CB8AC3E}">
        <p14:creationId xmlns:p14="http://schemas.microsoft.com/office/powerpoint/2010/main" val="418416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C936A81-3940-4FC9-9591-E970C645059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2C01FBF7-1633-40B0-9D40-8A7784BEE1C4}"/>
              </a:ext>
            </a:extLst>
          </p:cNvPr>
          <p:cNvSpPr>
            <a:spLocks noGrp="1"/>
          </p:cNvSpPr>
          <p:nvPr>
            <p:ph idx="1"/>
          </p:nvPr>
        </p:nvSpPr>
        <p:spPr/>
        <p:txBody>
          <a:bodyPr/>
          <a:lstStyle/>
          <a:p>
            <a:r>
              <a:rPr lang="tr-TR" dirty="0"/>
              <a:t>Üretimde kullanılan değişken girdinin toplam miktarı sabit kalırken (örneğin toplam 7 birim X), üretilen ürünlerden birinin miktarındaki 1 birim artışa karşılık, diğer ürünün azalan miktarı, bu iki ürün arasındaki marjinal ikame oranını gösterir. Ürünler arası marjinal ikame oranı, üretim imkânları eğrisinin eğimi ile ölçülür</a:t>
            </a:r>
          </a:p>
        </p:txBody>
      </p:sp>
    </p:spTree>
    <p:extLst>
      <p:ext uri="{BB962C8B-B14F-4D97-AF65-F5344CB8AC3E}">
        <p14:creationId xmlns:p14="http://schemas.microsoft.com/office/powerpoint/2010/main" val="203366012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543</Words>
  <Application>Microsoft Office PowerPoint</Application>
  <PresentationFormat>Geniş ekran</PresentationFormat>
  <Paragraphs>36</Paragraphs>
  <Slides>14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Calibri</vt:lpstr>
      <vt:lpstr>Calibri Light</vt:lpstr>
      <vt:lpstr>Times New Roman</vt:lpstr>
      <vt:lpstr>Office Teması</vt:lpstr>
      <vt:lpstr>Ürün-Ürün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AYTEKİN</dc:creator>
  <cp:lastModifiedBy>GAMİNG</cp:lastModifiedBy>
  <cp:revision>22</cp:revision>
  <dcterms:created xsi:type="dcterms:W3CDTF">2019-12-29T16:48:52Z</dcterms:created>
  <dcterms:modified xsi:type="dcterms:W3CDTF">2023-12-25T06:07:30Z</dcterms:modified>
</cp:coreProperties>
</file>