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9" r:id="rId19"/>
    <p:sldId id="274" r:id="rId20"/>
    <p:sldId id="280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5B472C9-0B51-472C-B36E-205AC3025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63F0F991-0922-47DA-8F87-EFA3BCB3A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6908FF1-C811-48DC-9AE7-BDB83581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2312057-5198-4668-BA90-89373C04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74833F3-7051-4A2D-9138-8D9E8F5E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2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A3FC404-7A3F-453D-A6AE-BE3A3F43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DBC98266-8C67-4637-A44C-E78A84467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BD471B0-3D29-4627-AFF6-C17556B4C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C5C0A407-1F29-4EF7-A4C6-B1146796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02B4153-63B4-4784-8355-EBB445E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C48F2A71-B683-4E70-9022-C1B8A5750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FA52510B-5404-4DB1-AC3B-30FBC372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FEDE2F0-B881-4DF3-9A4C-79101804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0BFCECF-823B-4529-8A80-60BC4695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18B308EC-0CDE-4622-A13D-2D4574F1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65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284D72A-AACC-4E89-9BA7-B1A5EAF9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F126975-E28D-4C64-ADC2-07A4085C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2874D63-87A2-48CF-B046-96660011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2434F6D-4F27-44F5-B50D-59FB1A49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D89DD08-7AFF-41E8-A06F-9493FE0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10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D160C8A-5A3F-488A-8793-8F5F0CB5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65AF1901-EF2B-45B2-B233-0F077D180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F58D517-E0AD-439F-A035-10314FB6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3DC6E8C-33E4-43DC-BDED-4284EA4F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3B23A36D-1A31-4513-8AE7-4CFCBCE2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886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D173BFA-DE7D-4BC6-BCB4-A1F5D664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7668CE0-FFA1-4787-99C7-A83148C1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AF7FF364-CA55-4FDD-B271-D109EBD57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8CD3B495-2AD2-469D-BB75-32B1B6C4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BD068153-5108-4CE6-98BA-5E93249B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A7941EB-6872-489B-B714-4D6326AB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43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9E57F582-0D2B-4A08-A4BA-551AE52A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0E4360E6-1605-4121-824F-CBFD61A2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6EEA0D2C-566B-4441-BE01-52208D83E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97A65F5B-6835-4DF7-B615-1764752E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4DA76A6F-E7E2-4011-AE1A-6EB2EEAA1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1A851FD7-C612-45CE-A790-08408408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D7CD3AB8-61C7-4BFD-B5E4-18BA08289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50C999E4-89A9-4E3A-8E8A-CD213329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51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3DF8DD6-B6F7-4823-9990-D078116E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4247AFA2-B834-4A37-BB8C-3CF6DE8F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44A0EB3E-F532-4270-B45B-438A0F18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9168F34A-23A4-47B5-B53D-6C5C6083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2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ADF122B6-9075-4665-975F-C5471416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B96559FA-7BC0-43CD-A97A-78D6B6EE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EB8247AD-352F-4588-80EB-CA6F66DC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71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5168889-E09E-4203-A222-BBC7F98B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2BFF9F1-CDFD-4C2A-A3E1-143454596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221703A9-BAA3-4FCC-98CE-3C56831D4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648076D5-EF0D-4EB5-A018-0EDA9B4D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4D5C3F16-909B-4A94-95B6-B9794519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912E912E-8FD9-44AA-B5A4-F1B57DDB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644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048B0B1-CA85-4E31-BDE3-D2FC2811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C11246A7-1FD2-4C08-9D3F-820A7AF91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B580EF76-8A2D-4141-B90E-0292D9B37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78483BBC-FC9A-4DF5-BB4E-8DFF9F09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70C13523-4FC7-4617-BECD-9CD0F5F1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D670B589-7552-4D8C-AE14-FA906189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6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B9DBE572-D646-4474-BB7A-8B3499C8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6D7B4FA-EDA1-4119-B696-E2D87B8D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25DE65F-7B85-4080-B750-79DEFEB68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67BEE-8056-4460-A851-8E21FC8EAF28}" type="datetimeFigureOut">
              <a:rPr lang="tr-TR" smtClean="0"/>
              <a:t>13.01.2024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BB8AB0F-BDC2-40D1-8706-FEC02B576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023DC0F7-7BF9-4D92-8917-B15A4CEE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83F1-0EB5-4CD5-878E-BA334C9394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9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2BDED16-A9B5-4CD3-9715-B2664F599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ÖRNEKLEME DAĞILIMLARI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4E58AF37-B2A2-4AD2-96C3-76FF41F41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01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Ortalamaların standart z değerine dönüştürülmesinde:</a:t>
                </a: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99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84203E5-1A3C-44E5-A386-B22B95CC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Küçük örnekler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2C02CCC-554B-4C31-9FEB-B59D9272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Tekrarsız, iadesiz ve n&lt;30 örnek hacmine sahip örnekler</a:t>
            </a:r>
          </a:p>
        </p:txBody>
      </p:sp>
    </p:spTree>
    <p:extLst>
      <p:ext uri="{BB962C8B-B14F-4D97-AF65-F5344CB8AC3E}">
        <p14:creationId xmlns:p14="http://schemas.microsoft.com/office/powerpoint/2010/main" val="271384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18F71D9-A0E7-4025-84D9-7510346C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F3E3AF86-31C0-4477-A51A-A28009269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r="2728" b="52544"/>
          <a:stretch/>
        </p:blipFill>
        <p:spPr>
          <a:xfrm>
            <a:off x="1341220" y="1690688"/>
            <a:ext cx="8878307" cy="4586067"/>
          </a:xfrm>
        </p:spPr>
      </p:pic>
    </p:spTree>
    <p:extLst>
      <p:ext uri="{BB962C8B-B14F-4D97-AF65-F5344CB8AC3E}">
        <p14:creationId xmlns:p14="http://schemas.microsoft.com/office/powerpoint/2010/main" val="15343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1F490AB7-99C4-4833-A3B6-576174771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6" r="572" b="6495"/>
          <a:stretch/>
        </p:blipFill>
        <p:spPr>
          <a:xfrm>
            <a:off x="1758512" y="799592"/>
            <a:ext cx="8365487" cy="5258816"/>
          </a:xfrm>
        </p:spPr>
      </p:pic>
    </p:spTree>
    <p:extLst>
      <p:ext uri="{BB962C8B-B14F-4D97-AF65-F5344CB8AC3E}">
        <p14:creationId xmlns:p14="http://schemas.microsoft.com/office/powerpoint/2010/main" val="72503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61CD0BEB-30B6-4424-AFBF-7E81A272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20B11D0-2135-4929-9BF2-3B8A65AEE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üniversitede 3000 öğrencinin aylık tüketim harcamaları ortalaması 68 TL, standart sapması 3 TL’dir. 25’er öğrenciden oluşan 80 örnek çekildiğinde:</a:t>
            </a:r>
          </a:p>
        </p:txBody>
      </p:sp>
    </p:spTree>
    <p:extLst>
      <p:ext uri="{BB962C8B-B14F-4D97-AF65-F5344CB8AC3E}">
        <p14:creationId xmlns:p14="http://schemas.microsoft.com/office/powerpoint/2010/main" val="133770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F32CCAD6-1213-4338-A98A-970D45B43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418" r="2295" b="56605"/>
          <a:stretch/>
        </p:blipFill>
        <p:spPr>
          <a:xfrm>
            <a:off x="1467829" y="858129"/>
            <a:ext cx="9534461" cy="4290646"/>
          </a:xfrm>
        </p:spPr>
      </p:pic>
    </p:spTree>
    <p:extLst>
      <p:ext uri="{BB962C8B-B14F-4D97-AF65-F5344CB8AC3E}">
        <p14:creationId xmlns:p14="http://schemas.microsoft.com/office/powerpoint/2010/main" val="64017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1AE4263-260A-4FBF-910D-D3A26833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9714A15E-25E5-470C-850C-EF8585C42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r="4882" b="80057"/>
          <a:stretch/>
        </p:blipFill>
        <p:spPr>
          <a:xfrm>
            <a:off x="694107" y="2712177"/>
            <a:ext cx="10469783" cy="2109529"/>
          </a:xfrm>
        </p:spPr>
      </p:pic>
    </p:spTree>
    <p:extLst>
      <p:ext uri="{BB962C8B-B14F-4D97-AF65-F5344CB8AC3E}">
        <p14:creationId xmlns:p14="http://schemas.microsoft.com/office/powerpoint/2010/main" val="320571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A378C9F-460F-4168-B3F5-3F003A4F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Oranların Örnekleme Dağılımı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96FD2DF8-387C-416C-923E-2972F6662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88" r="-290" b="55312"/>
          <a:stretch/>
        </p:blipFill>
        <p:spPr>
          <a:xfrm>
            <a:off x="1200543" y="1827848"/>
            <a:ext cx="8738541" cy="3868616"/>
          </a:xfrm>
        </p:spPr>
      </p:pic>
    </p:spTree>
    <p:extLst>
      <p:ext uri="{BB962C8B-B14F-4D97-AF65-F5344CB8AC3E}">
        <p14:creationId xmlns:p14="http://schemas.microsoft.com/office/powerpoint/2010/main" val="19253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ö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482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F29E1E3-594F-4157-A9A0-4AD85A7F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Aritmetik Ortalamaların Farklarının Örnekleme Dağılımı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A7546C8B-D60A-4C8A-9774-424A85BAF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036" r="10409" b="41171"/>
          <a:stretch/>
        </p:blipFill>
        <p:spPr>
          <a:xfrm>
            <a:off x="1355289" y="2662627"/>
            <a:ext cx="10279795" cy="3334043"/>
          </a:xfrm>
        </p:spPr>
      </p:pic>
    </p:spTree>
    <p:extLst>
      <p:ext uri="{BB962C8B-B14F-4D97-AF65-F5344CB8AC3E}">
        <p14:creationId xmlns:p14="http://schemas.microsoft.com/office/powerpoint/2010/main" val="98271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613A629-DCF0-49E3-9D9E-06F4EC09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51412D0E-83C4-49B2-B5EE-1C31AB6D6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/>
              <a:t>Anakitle</a:t>
            </a:r>
            <a:r>
              <a:rPr lang="tr-TR" dirty="0"/>
              <a:t> parametrelerinin hesaplanması, çoğu kez mümkün değildir. Gerek zaman, gerekse parasal yönüyle böyle bir işlemin anlamlı olmadığı açıktır. Bunun yerine, </a:t>
            </a:r>
            <a:r>
              <a:rPr lang="tr-TR" dirty="0" err="1"/>
              <a:t>anakitleyi</a:t>
            </a:r>
            <a:r>
              <a:rPr lang="tr-TR" dirty="0"/>
              <a:t> temsil edecek bir örnekten yararlanarak, </a:t>
            </a:r>
            <a:r>
              <a:rPr lang="tr-TR" dirty="0" err="1"/>
              <a:t>anakitle</a:t>
            </a:r>
            <a:r>
              <a:rPr lang="tr-TR" dirty="0"/>
              <a:t> parametrelerinin tahmin edilmesi akılcı bir yoldur. Örnekleme yardımıyla </a:t>
            </a:r>
            <a:r>
              <a:rPr lang="tr-TR" dirty="0" err="1"/>
              <a:t>anakitleye</a:t>
            </a:r>
            <a:r>
              <a:rPr lang="tr-TR" dirty="0"/>
              <a:t> ilişkin tahminlerde bulunurken, </a:t>
            </a:r>
            <a:r>
              <a:rPr lang="tr-TR" dirty="0" err="1"/>
              <a:t>anakitlenin</a:t>
            </a:r>
            <a:r>
              <a:rPr lang="tr-TR" dirty="0"/>
              <a:t> bütün dağılımını küçük bir tesadüfi örneğin gözlemlerine dayanarak betimlemeye çalışırız. Üzerinde çalışılacak örneğin </a:t>
            </a:r>
            <a:r>
              <a:rPr lang="tr-TR" dirty="0" err="1"/>
              <a:t>anakitleyi</a:t>
            </a:r>
            <a:r>
              <a:rPr lang="tr-TR" dirty="0"/>
              <a:t> temsil edebilmesi için, tesadüfi bireylerden oluşması gerekir. </a:t>
            </a:r>
            <a:r>
              <a:rPr lang="tr-TR" dirty="0" err="1"/>
              <a:t>Tesadüfilik</a:t>
            </a:r>
            <a:r>
              <a:rPr lang="tr-TR" dirty="0"/>
              <a:t>, yargılı ve temsil gücü olmayan örnekleri engeller.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441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bar>
                          <m:barPr>
                            <m:pos m:val="top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bar>
                          <m:barPr>
                            <m:pos m:val="top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ba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589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EA34E1D-E422-4B01-9608-706E3DA4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91FC47EB-73B1-4B25-B489-E2FC2704D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r="7037" b="77943"/>
          <a:stretch/>
        </p:blipFill>
        <p:spPr>
          <a:xfrm>
            <a:off x="1636643" y="2321170"/>
            <a:ext cx="9404868" cy="2616590"/>
          </a:xfrm>
        </p:spPr>
      </p:pic>
    </p:spTree>
    <p:extLst>
      <p:ext uri="{BB962C8B-B14F-4D97-AF65-F5344CB8AC3E}">
        <p14:creationId xmlns:p14="http://schemas.microsoft.com/office/powerpoint/2010/main" val="181353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B2C43D9-9E50-431A-A3BC-7BF935D3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6B7210E6-4D3F-4AB9-8133-47E53210C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6" r="5744" b="21366"/>
          <a:stretch/>
        </p:blipFill>
        <p:spPr>
          <a:xfrm>
            <a:off x="2283756" y="408942"/>
            <a:ext cx="6058386" cy="6040116"/>
          </a:xfrm>
        </p:spPr>
      </p:pic>
    </p:spTree>
    <p:extLst>
      <p:ext uri="{BB962C8B-B14F-4D97-AF65-F5344CB8AC3E}">
        <p14:creationId xmlns:p14="http://schemas.microsoft.com/office/powerpoint/2010/main" val="166852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ABE4ADC-FFDB-4816-839A-50EE02B6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>
            <a:extLst>
              <a:ext uri="{FF2B5EF4-FFF2-40B4-BE49-F238E27FC236}">
                <a16:creationId xmlns="" xmlns:a16="http://schemas.microsoft.com/office/drawing/2014/main" id="{C923874A-693C-40DF-9E24-62F2F3D30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r="26005" b="75356"/>
          <a:stretch/>
        </p:blipFill>
        <p:spPr>
          <a:xfrm>
            <a:off x="838200" y="1958926"/>
            <a:ext cx="9023252" cy="2523113"/>
          </a:xfrm>
        </p:spPr>
      </p:pic>
    </p:spTree>
    <p:extLst>
      <p:ext uri="{BB962C8B-B14F-4D97-AF65-F5344CB8AC3E}">
        <p14:creationId xmlns:p14="http://schemas.microsoft.com/office/powerpoint/2010/main" val="367987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B8EE5B4-7E0F-4BDC-8E7D-DBEFAB95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BDFE782-21B8-4550-9BF5-017A6D357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Şimdi herhangi bir </a:t>
            </a:r>
            <a:r>
              <a:rPr lang="tr-TR" dirty="0" err="1"/>
              <a:t>anakitleden</a:t>
            </a:r>
            <a:r>
              <a:rPr lang="tr-TR" dirty="0"/>
              <a:t> bir örnek çektiğimizi ve </a:t>
            </a:r>
            <a:r>
              <a:rPr lang="tr-TR" dirty="0" err="1"/>
              <a:t>anakitle</a:t>
            </a:r>
            <a:r>
              <a:rPr lang="tr-TR" dirty="0"/>
              <a:t> özelliklerini tahmin etmek istediğimizi varsayalım. İstatistikler örnekten örneğe değiştiği için, bunlara dayalı bir </a:t>
            </a:r>
            <a:r>
              <a:rPr lang="tr-TR" dirty="0" err="1"/>
              <a:t>anakitle</a:t>
            </a:r>
            <a:r>
              <a:rPr lang="tr-TR" dirty="0"/>
              <a:t> tahmini belirsizlik içerecektir. O zaman istatistiklerin güvenilirliğinden kuşkulanmak mıyız? Bir istatistiğin belirsizliği, </a:t>
            </a:r>
            <a:r>
              <a:rPr lang="tr-TR" i="1" dirty="0"/>
              <a:t>örnekleme dağılımı</a:t>
            </a:r>
            <a:r>
              <a:rPr lang="tr-TR" dirty="0"/>
              <a:t> yardımıyla bizim tarafımızdan bilinen özelliklerinden biridir. Bir başka ifadeyle, örnekleme dağılımı, belli bir örneğin </a:t>
            </a:r>
            <a:r>
              <a:rPr lang="tr-TR" dirty="0" err="1"/>
              <a:t>anakitleyi</a:t>
            </a:r>
            <a:r>
              <a:rPr lang="tr-TR" dirty="0"/>
              <a:t> temsil etme yeteneğini bilmemizi sağlar.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5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86A9BC69-C99E-4224-879A-A7683E57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Aritmetik Ortalamaların Örnekleme Dağılımı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D97219D2-D0C0-428A-B54A-CEC8BB54D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05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="" xmlns:a16="http://schemas.microsoft.com/office/drawing/2014/main" id="{6360C4A3-1E0B-4944-9439-CBA0BBCD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İçerik Yer Tutucusu 4">
            <a:extLst>
              <a:ext uri="{FF2B5EF4-FFF2-40B4-BE49-F238E27FC236}">
                <a16:creationId xmlns="" xmlns:a16="http://schemas.microsoft.com/office/drawing/2014/main" id="{10718133-D9C6-4E3C-A008-30B95514B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Bir örnek istatistiğinin örnekleme dağılımı n örnek hacmine sahip tekrarlamalı örneklerin her biri için hesaplanan istatistik değerlerin oransal frekans </a:t>
            </a:r>
            <a:r>
              <a:rPr lang="tr-TR" dirty="0" err="1"/>
              <a:t>dağlımıdır</a:t>
            </a:r>
            <a:r>
              <a:rPr lang="tr-TR" dirty="0"/>
              <a:t>. Örneğin beş bireyden oluşan bir </a:t>
            </a:r>
            <a:r>
              <a:rPr lang="tr-TR" dirty="0" err="1"/>
              <a:t>anakitleden</a:t>
            </a:r>
            <a:r>
              <a:rPr lang="tr-TR" dirty="0"/>
              <a:t> tekrarlamalı olarak 2’ şerli örnekler seçip, bunların her birinin aritmetik ortalamalarını hesapladıktan sonra, oransal frekans dağılımını elde ettiğimizde, aritmetik ortalamanın, </a:t>
            </a:r>
            <a:r>
              <a:rPr lang="tr-TR" dirty="0" err="1"/>
              <a:t>varyansın</a:t>
            </a:r>
            <a:r>
              <a:rPr lang="tr-TR" dirty="0"/>
              <a:t> ve oranların örnekleme dağılımına ulaşabiliriz.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0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56B80B2-AD6F-44FC-94EE-AA0525E6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Büyük Örnekler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C4B4EDAA-1CD8-4E53-9425-59B10ADE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Tekrarlamalı, iadeli veya n≥30 hacimli örnekler</a:t>
            </a:r>
          </a:p>
          <a:p>
            <a:r>
              <a:rPr lang="tr-TR" dirty="0" err="1"/>
              <a:t>Anakitle</a:t>
            </a:r>
            <a:r>
              <a:rPr lang="tr-TR" dirty="0"/>
              <a:t>: 2, 4, 1, 5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="" xmlns:a16="http://schemas.microsoft.com/office/drawing/2014/main" id="{40493DB6-6BD2-4DFD-8C53-2F790C9F9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50000" r="15082" b="13641"/>
          <a:stretch/>
        </p:blipFill>
        <p:spPr>
          <a:xfrm>
            <a:off x="4221480" y="2347945"/>
            <a:ext cx="7132320" cy="41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1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A0EDF79-6A2D-493F-B1EB-3AE75F9E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3D9F304D-FA76-4D41-A665-609784460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27" b="73417"/>
          <a:stretch/>
        </p:blipFill>
        <p:spPr>
          <a:xfrm>
            <a:off x="612271" y="1572405"/>
            <a:ext cx="10741529" cy="3913993"/>
          </a:xfrm>
        </p:spPr>
      </p:pic>
    </p:spTree>
    <p:extLst>
      <p:ext uri="{BB962C8B-B14F-4D97-AF65-F5344CB8AC3E}">
        <p14:creationId xmlns:p14="http://schemas.microsoft.com/office/powerpoint/2010/main" val="100641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649D685-FCF3-4EBF-9970-DD3F686F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BBE0EBD0-2997-489C-97FD-251214B78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6260" r="4020" b="63152"/>
          <a:stretch/>
        </p:blipFill>
        <p:spPr>
          <a:xfrm>
            <a:off x="1969476" y="2989703"/>
            <a:ext cx="8742625" cy="1325563"/>
          </a:xfrm>
        </p:spPr>
      </p:pic>
    </p:spTree>
    <p:extLst>
      <p:ext uri="{BB962C8B-B14F-4D97-AF65-F5344CB8AC3E}">
        <p14:creationId xmlns:p14="http://schemas.microsoft.com/office/powerpoint/2010/main" val="410854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DA6CBE1-A7EA-43E2-97A4-497BC4D2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20D3000D-5E62-4C14-8B8A-AD8398F27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848" r="140" b="14900"/>
          <a:stretch/>
        </p:blipFill>
        <p:spPr>
          <a:xfrm>
            <a:off x="2354095" y="852409"/>
            <a:ext cx="8393623" cy="5407715"/>
          </a:xfrm>
        </p:spPr>
      </p:pic>
    </p:spTree>
    <p:extLst>
      <p:ext uri="{BB962C8B-B14F-4D97-AF65-F5344CB8AC3E}">
        <p14:creationId xmlns:p14="http://schemas.microsoft.com/office/powerpoint/2010/main" val="101695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292</Words>
  <Application>Microsoft Office PowerPoint</Application>
  <PresentationFormat>Geniş ekran</PresentationFormat>
  <Paragraphs>17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Teması</vt:lpstr>
      <vt:lpstr>ÖRNEKLEME DAĞILIMLARI</vt:lpstr>
      <vt:lpstr>PowerPoint Sunusu</vt:lpstr>
      <vt:lpstr>PowerPoint Sunusu</vt:lpstr>
      <vt:lpstr>Aritmetik Ortalamaların Örnekleme Dağılımı</vt:lpstr>
      <vt:lpstr>PowerPoint Sunusu</vt:lpstr>
      <vt:lpstr>Büyük Örnekler</vt:lpstr>
      <vt:lpstr>PowerPoint Sunusu</vt:lpstr>
      <vt:lpstr>PowerPoint Sunusu</vt:lpstr>
      <vt:lpstr>PowerPoint Sunusu</vt:lpstr>
      <vt:lpstr>PowerPoint Sunusu</vt:lpstr>
      <vt:lpstr>Küçük örnekler</vt:lpstr>
      <vt:lpstr>PowerPoint Sunusu</vt:lpstr>
      <vt:lpstr>PowerPoint Sunusu</vt:lpstr>
      <vt:lpstr>PowerPoint Sunusu</vt:lpstr>
      <vt:lpstr>PowerPoint Sunusu</vt:lpstr>
      <vt:lpstr>PowerPoint Sunusu</vt:lpstr>
      <vt:lpstr>Oranların Örnekleme Dağılımı</vt:lpstr>
      <vt:lpstr>PowerPoint Sunusu</vt:lpstr>
      <vt:lpstr>Aritmetik Ortalamaların Farklarının Örnekleme Dağılımı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ÖRNEKLEME DAĞILIMLARI</dc:title>
  <dc:creator>AYTEKİN</dc:creator>
  <cp:lastModifiedBy>GAMİNG</cp:lastModifiedBy>
  <cp:revision>31</cp:revision>
  <dcterms:created xsi:type="dcterms:W3CDTF">2020-03-27T12:47:38Z</dcterms:created>
  <dcterms:modified xsi:type="dcterms:W3CDTF">2024-01-13T11:52:29Z</dcterms:modified>
</cp:coreProperties>
</file>