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96" r:id="rId3"/>
    <p:sldId id="257" r:id="rId4"/>
    <p:sldId id="479" r:id="rId5"/>
    <p:sldId id="480" r:id="rId6"/>
    <p:sldId id="288" r:id="rId7"/>
    <p:sldId id="498" r:id="rId8"/>
    <p:sldId id="497" r:id="rId9"/>
    <p:sldId id="499" r:id="rId10"/>
    <p:sldId id="500" r:id="rId11"/>
    <p:sldId id="292" r:id="rId12"/>
    <p:sldId id="501" r:id="rId13"/>
    <p:sldId id="293" r:id="rId14"/>
    <p:sldId id="508" r:id="rId15"/>
    <p:sldId id="502" r:id="rId16"/>
    <p:sldId id="504" r:id="rId17"/>
    <p:sldId id="505" r:id="rId18"/>
    <p:sldId id="503" r:id="rId19"/>
    <p:sldId id="506" r:id="rId20"/>
    <p:sldId id="507" r:id="rId21"/>
    <p:sldId id="478" r:id="rId22"/>
    <p:sldId id="481" r:id="rId23"/>
    <p:sldId id="482" r:id="rId24"/>
    <p:sldId id="483" r:id="rId25"/>
    <p:sldId id="484" r:id="rId26"/>
    <p:sldId id="485" r:id="rId27"/>
    <p:sldId id="486" r:id="rId28"/>
    <p:sldId id="487" r:id="rId29"/>
    <p:sldId id="490" r:id="rId30"/>
    <p:sldId id="491" r:id="rId31"/>
    <p:sldId id="488" r:id="rId32"/>
    <p:sldId id="489" r:id="rId33"/>
    <p:sldId id="492" r:id="rId34"/>
    <p:sldId id="493" r:id="rId35"/>
    <p:sldId id="294" r:id="rId36"/>
    <p:sldId id="361" r:id="rId37"/>
    <p:sldId id="363" r:id="rId38"/>
    <p:sldId id="364" r:id="rId39"/>
    <p:sldId id="445" r:id="rId40"/>
    <p:sldId id="450" r:id="rId41"/>
    <p:sldId id="451" r:id="rId42"/>
    <p:sldId id="494" r:id="rId43"/>
    <p:sldId id="365" r:id="rId44"/>
    <p:sldId id="368" r:id="rId45"/>
    <p:sldId id="369" r:id="rId46"/>
    <p:sldId id="259" r:id="rId47"/>
    <p:sldId id="260" r:id="rId48"/>
    <p:sldId id="370" r:id="rId49"/>
    <p:sldId id="371" r:id="rId50"/>
    <p:sldId id="477" r:id="rId51"/>
    <p:sldId id="372" r:id="rId52"/>
    <p:sldId id="373" r:id="rId53"/>
    <p:sldId id="262" r:id="rId54"/>
    <p:sldId id="495" r:id="rId5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40.wmf"/><Relationship Id="rId4"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3095925-CF57-47B5-9CE3-489AAE778C6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505E9C7-446F-4463-A1BA-C935310050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4A074EB-A0AA-4895-B1F4-C10D2BC22741}"/>
              </a:ext>
            </a:extLst>
          </p:cNvPr>
          <p:cNvSpPr>
            <a:spLocks noGrp="1"/>
          </p:cNvSpPr>
          <p:nvPr>
            <p:ph type="dt" sz="half" idx="10"/>
          </p:nvPr>
        </p:nvSpPr>
        <p:spPr/>
        <p:txBody>
          <a:bodyPr/>
          <a:lstStyle/>
          <a:p>
            <a:fld id="{C9EF1E2D-7303-468E-A03F-C8F57BAC9376}" type="datetimeFigureOut">
              <a:rPr lang="tr-TR" smtClean="0"/>
              <a:t>10.03.2024</a:t>
            </a:fld>
            <a:endParaRPr lang="tr-TR"/>
          </a:p>
        </p:txBody>
      </p:sp>
      <p:sp>
        <p:nvSpPr>
          <p:cNvPr id="5" name="Alt Bilgi Yer Tutucusu 4">
            <a:extLst>
              <a:ext uri="{FF2B5EF4-FFF2-40B4-BE49-F238E27FC236}">
                <a16:creationId xmlns:a16="http://schemas.microsoft.com/office/drawing/2014/main" id="{E626B8DE-544D-4912-B29B-DB13CF1D84E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56626EF-8649-45C6-AE63-41C56FACF8FB}"/>
              </a:ext>
            </a:extLst>
          </p:cNvPr>
          <p:cNvSpPr>
            <a:spLocks noGrp="1"/>
          </p:cNvSpPr>
          <p:nvPr>
            <p:ph type="sldNum" sz="quarter" idx="12"/>
          </p:nvPr>
        </p:nvSpPr>
        <p:spPr/>
        <p:txBody>
          <a:bodyPr/>
          <a:lstStyle/>
          <a:p>
            <a:fld id="{C5B516E3-954E-41D0-972F-16BE2656C8B9}" type="slidenum">
              <a:rPr lang="tr-TR" smtClean="0"/>
              <a:t>‹#›</a:t>
            </a:fld>
            <a:endParaRPr lang="tr-TR"/>
          </a:p>
        </p:txBody>
      </p:sp>
    </p:spTree>
    <p:extLst>
      <p:ext uri="{BB962C8B-B14F-4D97-AF65-F5344CB8AC3E}">
        <p14:creationId xmlns:p14="http://schemas.microsoft.com/office/powerpoint/2010/main" val="250860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EAF8FE5-1421-4A02-9950-19A0EDB7DF2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D0AFF70-1C6A-4F5B-B242-4BAE436201B1}"/>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81D360-E19A-483B-B635-0F72A1D112EE}"/>
              </a:ext>
            </a:extLst>
          </p:cNvPr>
          <p:cNvSpPr>
            <a:spLocks noGrp="1"/>
          </p:cNvSpPr>
          <p:nvPr>
            <p:ph type="dt" sz="half" idx="10"/>
          </p:nvPr>
        </p:nvSpPr>
        <p:spPr/>
        <p:txBody>
          <a:bodyPr/>
          <a:lstStyle/>
          <a:p>
            <a:fld id="{C9EF1E2D-7303-468E-A03F-C8F57BAC9376}" type="datetimeFigureOut">
              <a:rPr lang="tr-TR" smtClean="0"/>
              <a:t>10.03.2024</a:t>
            </a:fld>
            <a:endParaRPr lang="tr-TR"/>
          </a:p>
        </p:txBody>
      </p:sp>
      <p:sp>
        <p:nvSpPr>
          <p:cNvPr id="5" name="Alt Bilgi Yer Tutucusu 4">
            <a:extLst>
              <a:ext uri="{FF2B5EF4-FFF2-40B4-BE49-F238E27FC236}">
                <a16:creationId xmlns:a16="http://schemas.microsoft.com/office/drawing/2014/main" id="{5430CBFF-4CDB-4CF3-B07D-D4C65DAE245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A0AE7A2-F373-4DC5-95D2-B305B7D37695}"/>
              </a:ext>
            </a:extLst>
          </p:cNvPr>
          <p:cNvSpPr>
            <a:spLocks noGrp="1"/>
          </p:cNvSpPr>
          <p:nvPr>
            <p:ph type="sldNum" sz="quarter" idx="12"/>
          </p:nvPr>
        </p:nvSpPr>
        <p:spPr/>
        <p:txBody>
          <a:bodyPr/>
          <a:lstStyle/>
          <a:p>
            <a:fld id="{C5B516E3-954E-41D0-972F-16BE2656C8B9}" type="slidenum">
              <a:rPr lang="tr-TR" smtClean="0"/>
              <a:t>‹#›</a:t>
            </a:fld>
            <a:endParaRPr lang="tr-TR"/>
          </a:p>
        </p:txBody>
      </p:sp>
    </p:spTree>
    <p:extLst>
      <p:ext uri="{BB962C8B-B14F-4D97-AF65-F5344CB8AC3E}">
        <p14:creationId xmlns:p14="http://schemas.microsoft.com/office/powerpoint/2010/main" val="66275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8FD8047-A692-494D-8121-7E7D5143AD3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2B00441-587F-4647-BD20-E60F0DB141FA}"/>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DBA2E5C-C4D6-4FBE-B8B0-117185106A46}"/>
              </a:ext>
            </a:extLst>
          </p:cNvPr>
          <p:cNvSpPr>
            <a:spLocks noGrp="1"/>
          </p:cNvSpPr>
          <p:nvPr>
            <p:ph type="dt" sz="half" idx="10"/>
          </p:nvPr>
        </p:nvSpPr>
        <p:spPr/>
        <p:txBody>
          <a:bodyPr/>
          <a:lstStyle/>
          <a:p>
            <a:fld id="{C9EF1E2D-7303-468E-A03F-C8F57BAC9376}" type="datetimeFigureOut">
              <a:rPr lang="tr-TR" smtClean="0"/>
              <a:t>10.03.2024</a:t>
            </a:fld>
            <a:endParaRPr lang="tr-TR"/>
          </a:p>
        </p:txBody>
      </p:sp>
      <p:sp>
        <p:nvSpPr>
          <p:cNvPr id="5" name="Alt Bilgi Yer Tutucusu 4">
            <a:extLst>
              <a:ext uri="{FF2B5EF4-FFF2-40B4-BE49-F238E27FC236}">
                <a16:creationId xmlns:a16="http://schemas.microsoft.com/office/drawing/2014/main" id="{0A2C6A95-9D62-4CB8-A749-D56D682065A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C6C37BE-AEFD-4440-A9C3-E3154A808F19}"/>
              </a:ext>
            </a:extLst>
          </p:cNvPr>
          <p:cNvSpPr>
            <a:spLocks noGrp="1"/>
          </p:cNvSpPr>
          <p:nvPr>
            <p:ph type="sldNum" sz="quarter" idx="12"/>
          </p:nvPr>
        </p:nvSpPr>
        <p:spPr/>
        <p:txBody>
          <a:bodyPr/>
          <a:lstStyle/>
          <a:p>
            <a:fld id="{C5B516E3-954E-41D0-972F-16BE2656C8B9}" type="slidenum">
              <a:rPr lang="tr-TR" smtClean="0"/>
              <a:t>‹#›</a:t>
            </a:fld>
            <a:endParaRPr lang="tr-TR"/>
          </a:p>
        </p:txBody>
      </p:sp>
    </p:spTree>
    <p:extLst>
      <p:ext uri="{BB962C8B-B14F-4D97-AF65-F5344CB8AC3E}">
        <p14:creationId xmlns:p14="http://schemas.microsoft.com/office/powerpoint/2010/main" val="2732963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a:t>Asıl başlık stili için tıklatın</a:t>
            </a:r>
          </a:p>
        </p:txBody>
      </p:sp>
      <p:sp>
        <p:nvSpPr>
          <p:cNvPr id="3" name="2 Metin Yer Tutucusu"/>
          <p:cNvSpPr>
            <a:spLocks noGrp="1"/>
          </p:cNvSpPr>
          <p:nvPr>
            <p:ph type="body" sz="half" idx="1"/>
          </p:nvPr>
        </p:nvSpPr>
        <p:spPr>
          <a:xfrm>
            <a:off x="609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6197600" y="1600200"/>
            <a:ext cx="5384800" cy="21859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6197600" y="3938589"/>
            <a:ext cx="5384800" cy="21875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4">
            <a:extLst>
              <a:ext uri="{FF2B5EF4-FFF2-40B4-BE49-F238E27FC236}">
                <a16:creationId xmlns:a16="http://schemas.microsoft.com/office/drawing/2014/main" id="{DE86023F-D86F-417E-BFBD-6ADFBC7BBEB1}"/>
              </a:ext>
            </a:extLst>
          </p:cNvPr>
          <p:cNvSpPr>
            <a:spLocks noGrp="1" noChangeArrowheads="1"/>
          </p:cNvSpPr>
          <p:nvPr>
            <p:ph type="dt" sz="half" idx="10"/>
          </p:nvPr>
        </p:nvSpPr>
        <p:spPr>
          <a:ln/>
        </p:spPr>
        <p:txBody>
          <a:bodyPr/>
          <a:lstStyle>
            <a:lvl1pPr>
              <a:defRPr/>
            </a:lvl1pPr>
          </a:lstStyle>
          <a:p>
            <a:pPr>
              <a:defRPr/>
            </a:pPr>
            <a:endParaRPr lang="tr-TR"/>
          </a:p>
        </p:txBody>
      </p:sp>
      <p:sp>
        <p:nvSpPr>
          <p:cNvPr id="7" name="Rectangle 5">
            <a:extLst>
              <a:ext uri="{FF2B5EF4-FFF2-40B4-BE49-F238E27FC236}">
                <a16:creationId xmlns:a16="http://schemas.microsoft.com/office/drawing/2014/main" id="{5FDD0569-393B-4F17-B515-E62B6330F9D1}"/>
              </a:ext>
            </a:extLst>
          </p:cNvPr>
          <p:cNvSpPr>
            <a:spLocks noGrp="1" noChangeArrowheads="1"/>
          </p:cNvSpPr>
          <p:nvPr>
            <p:ph type="ftr" sz="quarter" idx="11"/>
          </p:nvPr>
        </p:nvSpPr>
        <p:spPr>
          <a:ln/>
        </p:spPr>
        <p:txBody>
          <a:bodyPr/>
          <a:lstStyle>
            <a:lvl1pPr>
              <a:defRPr/>
            </a:lvl1pPr>
          </a:lstStyle>
          <a:p>
            <a:pPr>
              <a:defRPr/>
            </a:pPr>
            <a:endParaRPr lang="tr-TR"/>
          </a:p>
        </p:txBody>
      </p:sp>
      <p:sp>
        <p:nvSpPr>
          <p:cNvPr id="8" name="Rectangle 6">
            <a:extLst>
              <a:ext uri="{FF2B5EF4-FFF2-40B4-BE49-F238E27FC236}">
                <a16:creationId xmlns:a16="http://schemas.microsoft.com/office/drawing/2014/main" id="{0591D682-3EEA-488E-AF19-72E2B327D7DC}"/>
              </a:ext>
            </a:extLst>
          </p:cNvPr>
          <p:cNvSpPr>
            <a:spLocks noGrp="1" noChangeArrowheads="1"/>
          </p:cNvSpPr>
          <p:nvPr>
            <p:ph type="sldNum" sz="quarter" idx="12"/>
          </p:nvPr>
        </p:nvSpPr>
        <p:spPr>
          <a:ln/>
        </p:spPr>
        <p:txBody>
          <a:bodyPr/>
          <a:lstStyle>
            <a:lvl1pPr>
              <a:defRPr/>
            </a:lvl1pPr>
          </a:lstStyle>
          <a:p>
            <a:fld id="{42340E64-DE9F-4661-8434-11294A0B5C67}" type="slidenum">
              <a:rPr lang="tr-TR" altLang="tr-TR"/>
              <a:pPr/>
              <a:t>‹#›</a:t>
            </a:fld>
            <a:endParaRPr lang="tr-TR" altLang="tr-TR"/>
          </a:p>
        </p:txBody>
      </p:sp>
    </p:spTree>
    <p:extLst>
      <p:ext uri="{BB962C8B-B14F-4D97-AF65-F5344CB8AC3E}">
        <p14:creationId xmlns:p14="http://schemas.microsoft.com/office/powerpoint/2010/main" val="3657894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609600" y="274638"/>
            <a:ext cx="10972800" cy="1143000"/>
          </a:xfrm>
        </p:spPr>
        <p:txBody>
          <a:bodyPr/>
          <a:lstStyle/>
          <a:p>
            <a:r>
              <a:rPr lang="tr-TR"/>
              <a:t>Asıl başlık stili için tıklatın</a:t>
            </a:r>
          </a:p>
        </p:txBody>
      </p:sp>
      <p:sp>
        <p:nvSpPr>
          <p:cNvPr id="3" name="2 İçerik Yer Tutucusu"/>
          <p:cNvSpPr>
            <a:spLocks noGrp="1"/>
          </p:cNvSpPr>
          <p:nvPr>
            <p:ph sz="quarter" idx="1"/>
          </p:nvPr>
        </p:nvSpPr>
        <p:spPr>
          <a:xfrm>
            <a:off x="609600" y="1600200"/>
            <a:ext cx="5384800" cy="21859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6197600" y="1600200"/>
            <a:ext cx="5384800" cy="21859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609600" y="3938589"/>
            <a:ext cx="5384800" cy="21875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İçerik Yer Tutucusu"/>
          <p:cNvSpPr>
            <a:spLocks noGrp="1"/>
          </p:cNvSpPr>
          <p:nvPr>
            <p:ph sz="quarter" idx="4"/>
          </p:nvPr>
        </p:nvSpPr>
        <p:spPr>
          <a:xfrm>
            <a:off x="6197600" y="3938589"/>
            <a:ext cx="5384800" cy="21875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id="{031D959E-64ED-47EF-8C5C-145392928402}"/>
              </a:ext>
            </a:extLst>
          </p:cNvPr>
          <p:cNvSpPr>
            <a:spLocks noGrp="1" noChangeArrowheads="1"/>
          </p:cNvSpPr>
          <p:nvPr>
            <p:ph type="dt" sz="half" idx="10"/>
          </p:nvPr>
        </p:nvSpPr>
        <p:spPr>
          <a:ln/>
        </p:spPr>
        <p:txBody>
          <a:bodyPr/>
          <a:lstStyle>
            <a:lvl1pPr>
              <a:defRPr/>
            </a:lvl1pPr>
          </a:lstStyle>
          <a:p>
            <a:pPr>
              <a:defRPr/>
            </a:pPr>
            <a:endParaRPr lang="tr-TR"/>
          </a:p>
        </p:txBody>
      </p:sp>
      <p:sp>
        <p:nvSpPr>
          <p:cNvPr id="8" name="Rectangle 5">
            <a:extLst>
              <a:ext uri="{FF2B5EF4-FFF2-40B4-BE49-F238E27FC236}">
                <a16:creationId xmlns:a16="http://schemas.microsoft.com/office/drawing/2014/main" id="{4B71905F-6E65-4BA7-9B77-56D02EC7A672}"/>
              </a:ext>
            </a:extLst>
          </p:cNvPr>
          <p:cNvSpPr>
            <a:spLocks noGrp="1" noChangeArrowheads="1"/>
          </p:cNvSpPr>
          <p:nvPr>
            <p:ph type="ftr" sz="quarter" idx="11"/>
          </p:nvPr>
        </p:nvSpPr>
        <p:spPr>
          <a:ln/>
        </p:spPr>
        <p:txBody>
          <a:bodyPr/>
          <a:lstStyle>
            <a:lvl1pPr>
              <a:defRPr/>
            </a:lvl1pPr>
          </a:lstStyle>
          <a:p>
            <a:pPr>
              <a:defRPr/>
            </a:pPr>
            <a:endParaRPr lang="tr-TR"/>
          </a:p>
        </p:txBody>
      </p:sp>
      <p:sp>
        <p:nvSpPr>
          <p:cNvPr id="9" name="Rectangle 6">
            <a:extLst>
              <a:ext uri="{FF2B5EF4-FFF2-40B4-BE49-F238E27FC236}">
                <a16:creationId xmlns:a16="http://schemas.microsoft.com/office/drawing/2014/main" id="{32D51AC8-1399-49E5-AD00-EB88BCD2EBFB}"/>
              </a:ext>
            </a:extLst>
          </p:cNvPr>
          <p:cNvSpPr>
            <a:spLocks noGrp="1" noChangeArrowheads="1"/>
          </p:cNvSpPr>
          <p:nvPr>
            <p:ph type="sldNum" sz="quarter" idx="12"/>
          </p:nvPr>
        </p:nvSpPr>
        <p:spPr>
          <a:ln/>
        </p:spPr>
        <p:txBody>
          <a:bodyPr/>
          <a:lstStyle>
            <a:lvl1pPr>
              <a:defRPr/>
            </a:lvl1pPr>
          </a:lstStyle>
          <a:p>
            <a:fld id="{69658ECE-BDE0-4821-B9F6-2CD303BF3B34}" type="slidenum">
              <a:rPr lang="tr-TR" altLang="tr-TR"/>
              <a:pPr/>
              <a:t>‹#›</a:t>
            </a:fld>
            <a:endParaRPr lang="tr-TR" altLang="tr-TR"/>
          </a:p>
        </p:txBody>
      </p:sp>
    </p:spTree>
    <p:extLst>
      <p:ext uri="{BB962C8B-B14F-4D97-AF65-F5344CB8AC3E}">
        <p14:creationId xmlns:p14="http://schemas.microsoft.com/office/powerpoint/2010/main" val="1783715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D177A5F-086D-4F45-BDCB-BA731872907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8A356F2-7805-478E-85FC-BA6C5E7BB33E}"/>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B370FEA-C642-4319-907D-D0174EF4FCD7}"/>
              </a:ext>
            </a:extLst>
          </p:cNvPr>
          <p:cNvSpPr>
            <a:spLocks noGrp="1"/>
          </p:cNvSpPr>
          <p:nvPr>
            <p:ph type="dt" sz="half" idx="10"/>
          </p:nvPr>
        </p:nvSpPr>
        <p:spPr/>
        <p:txBody>
          <a:bodyPr/>
          <a:lstStyle/>
          <a:p>
            <a:fld id="{C9EF1E2D-7303-468E-A03F-C8F57BAC9376}" type="datetimeFigureOut">
              <a:rPr lang="tr-TR" smtClean="0"/>
              <a:t>10.03.2024</a:t>
            </a:fld>
            <a:endParaRPr lang="tr-TR"/>
          </a:p>
        </p:txBody>
      </p:sp>
      <p:sp>
        <p:nvSpPr>
          <p:cNvPr id="5" name="Alt Bilgi Yer Tutucusu 4">
            <a:extLst>
              <a:ext uri="{FF2B5EF4-FFF2-40B4-BE49-F238E27FC236}">
                <a16:creationId xmlns:a16="http://schemas.microsoft.com/office/drawing/2014/main" id="{FED2DB94-ED7D-4D64-9EE5-92F4A7C72CD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1CBC24E-D244-4FA4-9BC0-51A41C6F7EEF}"/>
              </a:ext>
            </a:extLst>
          </p:cNvPr>
          <p:cNvSpPr>
            <a:spLocks noGrp="1"/>
          </p:cNvSpPr>
          <p:nvPr>
            <p:ph type="sldNum" sz="quarter" idx="12"/>
          </p:nvPr>
        </p:nvSpPr>
        <p:spPr/>
        <p:txBody>
          <a:bodyPr/>
          <a:lstStyle/>
          <a:p>
            <a:fld id="{C5B516E3-954E-41D0-972F-16BE2656C8B9}" type="slidenum">
              <a:rPr lang="tr-TR" smtClean="0"/>
              <a:t>‹#›</a:t>
            </a:fld>
            <a:endParaRPr lang="tr-TR"/>
          </a:p>
        </p:txBody>
      </p:sp>
    </p:spTree>
    <p:extLst>
      <p:ext uri="{BB962C8B-B14F-4D97-AF65-F5344CB8AC3E}">
        <p14:creationId xmlns:p14="http://schemas.microsoft.com/office/powerpoint/2010/main" val="161336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B5C8138-A98B-4A9C-95CA-C66B8AF4DB4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0DA2A5B-640A-4A1D-9B82-29243E6E5A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0E9E4348-5D9B-465C-9522-46F3E59AD714}"/>
              </a:ext>
            </a:extLst>
          </p:cNvPr>
          <p:cNvSpPr>
            <a:spLocks noGrp="1"/>
          </p:cNvSpPr>
          <p:nvPr>
            <p:ph type="dt" sz="half" idx="10"/>
          </p:nvPr>
        </p:nvSpPr>
        <p:spPr/>
        <p:txBody>
          <a:bodyPr/>
          <a:lstStyle/>
          <a:p>
            <a:fld id="{C9EF1E2D-7303-468E-A03F-C8F57BAC9376}" type="datetimeFigureOut">
              <a:rPr lang="tr-TR" smtClean="0"/>
              <a:t>10.03.2024</a:t>
            </a:fld>
            <a:endParaRPr lang="tr-TR"/>
          </a:p>
        </p:txBody>
      </p:sp>
      <p:sp>
        <p:nvSpPr>
          <p:cNvPr id="5" name="Alt Bilgi Yer Tutucusu 4">
            <a:extLst>
              <a:ext uri="{FF2B5EF4-FFF2-40B4-BE49-F238E27FC236}">
                <a16:creationId xmlns:a16="http://schemas.microsoft.com/office/drawing/2014/main" id="{48224365-AFF7-4F3C-B983-E67C194B7A8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C69B229-7DD4-4D53-B3E7-D79B38C7A8FF}"/>
              </a:ext>
            </a:extLst>
          </p:cNvPr>
          <p:cNvSpPr>
            <a:spLocks noGrp="1"/>
          </p:cNvSpPr>
          <p:nvPr>
            <p:ph type="sldNum" sz="quarter" idx="12"/>
          </p:nvPr>
        </p:nvSpPr>
        <p:spPr/>
        <p:txBody>
          <a:bodyPr/>
          <a:lstStyle/>
          <a:p>
            <a:fld id="{C5B516E3-954E-41D0-972F-16BE2656C8B9}" type="slidenum">
              <a:rPr lang="tr-TR" smtClean="0"/>
              <a:t>‹#›</a:t>
            </a:fld>
            <a:endParaRPr lang="tr-TR"/>
          </a:p>
        </p:txBody>
      </p:sp>
    </p:spTree>
    <p:extLst>
      <p:ext uri="{BB962C8B-B14F-4D97-AF65-F5344CB8AC3E}">
        <p14:creationId xmlns:p14="http://schemas.microsoft.com/office/powerpoint/2010/main" val="2943298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8ABA0F4-1E0F-47D9-A6E8-539908E1936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B6B5AFE-FEAC-4F6E-8343-3D76084433FC}"/>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905564B-6714-4495-8BF1-BB84F7EF40BB}"/>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A8A125A-329F-486B-8858-FFA9A4C3F270}"/>
              </a:ext>
            </a:extLst>
          </p:cNvPr>
          <p:cNvSpPr>
            <a:spLocks noGrp="1"/>
          </p:cNvSpPr>
          <p:nvPr>
            <p:ph type="dt" sz="half" idx="10"/>
          </p:nvPr>
        </p:nvSpPr>
        <p:spPr/>
        <p:txBody>
          <a:bodyPr/>
          <a:lstStyle/>
          <a:p>
            <a:fld id="{C9EF1E2D-7303-468E-A03F-C8F57BAC9376}" type="datetimeFigureOut">
              <a:rPr lang="tr-TR" smtClean="0"/>
              <a:t>10.03.2024</a:t>
            </a:fld>
            <a:endParaRPr lang="tr-TR"/>
          </a:p>
        </p:txBody>
      </p:sp>
      <p:sp>
        <p:nvSpPr>
          <p:cNvPr id="6" name="Alt Bilgi Yer Tutucusu 5">
            <a:extLst>
              <a:ext uri="{FF2B5EF4-FFF2-40B4-BE49-F238E27FC236}">
                <a16:creationId xmlns:a16="http://schemas.microsoft.com/office/drawing/2014/main" id="{7C76D200-6438-4157-A3AA-30D74E25B82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FBFC787-088B-4016-B299-E569DF480F8C}"/>
              </a:ext>
            </a:extLst>
          </p:cNvPr>
          <p:cNvSpPr>
            <a:spLocks noGrp="1"/>
          </p:cNvSpPr>
          <p:nvPr>
            <p:ph type="sldNum" sz="quarter" idx="12"/>
          </p:nvPr>
        </p:nvSpPr>
        <p:spPr/>
        <p:txBody>
          <a:bodyPr/>
          <a:lstStyle/>
          <a:p>
            <a:fld id="{C5B516E3-954E-41D0-972F-16BE2656C8B9}" type="slidenum">
              <a:rPr lang="tr-TR" smtClean="0"/>
              <a:t>‹#›</a:t>
            </a:fld>
            <a:endParaRPr lang="tr-TR"/>
          </a:p>
        </p:txBody>
      </p:sp>
    </p:spTree>
    <p:extLst>
      <p:ext uri="{BB962C8B-B14F-4D97-AF65-F5344CB8AC3E}">
        <p14:creationId xmlns:p14="http://schemas.microsoft.com/office/powerpoint/2010/main" val="365290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A08033D-9AA1-422A-A870-03DCB8666DE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A966BEB-D0A3-4746-A6D9-B62F9B592C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466D2A70-BFF4-4C45-8684-9D86F5920D17}"/>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8A9E956-6F86-4A66-9C0D-E901565992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EF0B947A-7973-4F94-88F4-0048CB07A2C8}"/>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E5C0670-A66E-4023-8288-F0279CADBB5D}"/>
              </a:ext>
            </a:extLst>
          </p:cNvPr>
          <p:cNvSpPr>
            <a:spLocks noGrp="1"/>
          </p:cNvSpPr>
          <p:nvPr>
            <p:ph type="dt" sz="half" idx="10"/>
          </p:nvPr>
        </p:nvSpPr>
        <p:spPr/>
        <p:txBody>
          <a:bodyPr/>
          <a:lstStyle/>
          <a:p>
            <a:fld id="{C9EF1E2D-7303-468E-A03F-C8F57BAC9376}" type="datetimeFigureOut">
              <a:rPr lang="tr-TR" smtClean="0"/>
              <a:t>10.03.2024</a:t>
            </a:fld>
            <a:endParaRPr lang="tr-TR"/>
          </a:p>
        </p:txBody>
      </p:sp>
      <p:sp>
        <p:nvSpPr>
          <p:cNvPr id="8" name="Alt Bilgi Yer Tutucusu 7">
            <a:extLst>
              <a:ext uri="{FF2B5EF4-FFF2-40B4-BE49-F238E27FC236}">
                <a16:creationId xmlns:a16="http://schemas.microsoft.com/office/drawing/2014/main" id="{281A04F3-0BD1-4CAF-A3AE-A5798C2FEFD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DEE3F01-468A-4571-9AC6-1E98A86D913B}"/>
              </a:ext>
            </a:extLst>
          </p:cNvPr>
          <p:cNvSpPr>
            <a:spLocks noGrp="1"/>
          </p:cNvSpPr>
          <p:nvPr>
            <p:ph type="sldNum" sz="quarter" idx="12"/>
          </p:nvPr>
        </p:nvSpPr>
        <p:spPr/>
        <p:txBody>
          <a:bodyPr/>
          <a:lstStyle/>
          <a:p>
            <a:fld id="{C5B516E3-954E-41D0-972F-16BE2656C8B9}" type="slidenum">
              <a:rPr lang="tr-TR" smtClean="0"/>
              <a:t>‹#›</a:t>
            </a:fld>
            <a:endParaRPr lang="tr-TR"/>
          </a:p>
        </p:txBody>
      </p:sp>
    </p:spTree>
    <p:extLst>
      <p:ext uri="{BB962C8B-B14F-4D97-AF65-F5344CB8AC3E}">
        <p14:creationId xmlns:p14="http://schemas.microsoft.com/office/powerpoint/2010/main" val="2734016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2E571E4-ED93-4871-8EDA-4FD4E14B5900}"/>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0A61B53-533D-425F-9FBE-95B9B918ADF8}"/>
              </a:ext>
            </a:extLst>
          </p:cNvPr>
          <p:cNvSpPr>
            <a:spLocks noGrp="1"/>
          </p:cNvSpPr>
          <p:nvPr>
            <p:ph type="dt" sz="half" idx="10"/>
          </p:nvPr>
        </p:nvSpPr>
        <p:spPr/>
        <p:txBody>
          <a:bodyPr/>
          <a:lstStyle/>
          <a:p>
            <a:fld id="{C9EF1E2D-7303-468E-A03F-C8F57BAC9376}" type="datetimeFigureOut">
              <a:rPr lang="tr-TR" smtClean="0"/>
              <a:t>10.03.2024</a:t>
            </a:fld>
            <a:endParaRPr lang="tr-TR"/>
          </a:p>
        </p:txBody>
      </p:sp>
      <p:sp>
        <p:nvSpPr>
          <p:cNvPr id="4" name="Alt Bilgi Yer Tutucusu 3">
            <a:extLst>
              <a:ext uri="{FF2B5EF4-FFF2-40B4-BE49-F238E27FC236}">
                <a16:creationId xmlns:a16="http://schemas.microsoft.com/office/drawing/2014/main" id="{B5C25DA4-F703-4CA1-918B-EE3503A207B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EA3AC94-8E25-4081-A018-38EF4714C919}"/>
              </a:ext>
            </a:extLst>
          </p:cNvPr>
          <p:cNvSpPr>
            <a:spLocks noGrp="1"/>
          </p:cNvSpPr>
          <p:nvPr>
            <p:ph type="sldNum" sz="quarter" idx="12"/>
          </p:nvPr>
        </p:nvSpPr>
        <p:spPr/>
        <p:txBody>
          <a:bodyPr/>
          <a:lstStyle/>
          <a:p>
            <a:fld id="{C5B516E3-954E-41D0-972F-16BE2656C8B9}" type="slidenum">
              <a:rPr lang="tr-TR" smtClean="0"/>
              <a:t>‹#›</a:t>
            </a:fld>
            <a:endParaRPr lang="tr-TR"/>
          </a:p>
        </p:txBody>
      </p:sp>
    </p:spTree>
    <p:extLst>
      <p:ext uri="{BB962C8B-B14F-4D97-AF65-F5344CB8AC3E}">
        <p14:creationId xmlns:p14="http://schemas.microsoft.com/office/powerpoint/2010/main" val="73449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A6FE4C3-FCB5-414E-A0C9-119AB7261D58}"/>
              </a:ext>
            </a:extLst>
          </p:cNvPr>
          <p:cNvSpPr>
            <a:spLocks noGrp="1"/>
          </p:cNvSpPr>
          <p:nvPr>
            <p:ph type="dt" sz="half" idx="10"/>
          </p:nvPr>
        </p:nvSpPr>
        <p:spPr/>
        <p:txBody>
          <a:bodyPr/>
          <a:lstStyle/>
          <a:p>
            <a:fld id="{C9EF1E2D-7303-468E-A03F-C8F57BAC9376}" type="datetimeFigureOut">
              <a:rPr lang="tr-TR" smtClean="0"/>
              <a:t>10.03.2024</a:t>
            </a:fld>
            <a:endParaRPr lang="tr-TR"/>
          </a:p>
        </p:txBody>
      </p:sp>
      <p:sp>
        <p:nvSpPr>
          <p:cNvPr id="3" name="Alt Bilgi Yer Tutucusu 2">
            <a:extLst>
              <a:ext uri="{FF2B5EF4-FFF2-40B4-BE49-F238E27FC236}">
                <a16:creationId xmlns:a16="http://schemas.microsoft.com/office/drawing/2014/main" id="{12F4FDF4-AC50-4303-9F2A-A7ED80049A2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0A71405-A802-4968-905C-D1A5277D4088}"/>
              </a:ext>
            </a:extLst>
          </p:cNvPr>
          <p:cNvSpPr>
            <a:spLocks noGrp="1"/>
          </p:cNvSpPr>
          <p:nvPr>
            <p:ph type="sldNum" sz="quarter" idx="12"/>
          </p:nvPr>
        </p:nvSpPr>
        <p:spPr/>
        <p:txBody>
          <a:bodyPr/>
          <a:lstStyle/>
          <a:p>
            <a:fld id="{C5B516E3-954E-41D0-972F-16BE2656C8B9}" type="slidenum">
              <a:rPr lang="tr-TR" smtClean="0"/>
              <a:t>‹#›</a:t>
            </a:fld>
            <a:endParaRPr lang="tr-TR"/>
          </a:p>
        </p:txBody>
      </p:sp>
    </p:spTree>
    <p:extLst>
      <p:ext uri="{BB962C8B-B14F-4D97-AF65-F5344CB8AC3E}">
        <p14:creationId xmlns:p14="http://schemas.microsoft.com/office/powerpoint/2010/main" val="29776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99E04B0-6B4D-4F98-9943-4905BB39EC9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33655E49-3DF2-4EC7-BFE7-48AE7C18EE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4D09885-A6CF-42A9-8C73-21595B2C2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1C8017C2-3F67-48EC-84A5-B797F4CAC107}"/>
              </a:ext>
            </a:extLst>
          </p:cNvPr>
          <p:cNvSpPr>
            <a:spLocks noGrp="1"/>
          </p:cNvSpPr>
          <p:nvPr>
            <p:ph type="dt" sz="half" idx="10"/>
          </p:nvPr>
        </p:nvSpPr>
        <p:spPr/>
        <p:txBody>
          <a:bodyPr/>
          <a:lstStyle/>
          <a:p>
            <a:fld id="{C9EF1E2D-7303-468E-A03F-C8F57BAC9376}" type="datetimeFigureOut">
              <a:rPr lang="tr-TR" smtClean="0"/>
              <a:t>10.03.2024</a:t>
            </a:fld>
            <a:endParaRPr lang="tr-TR"/>
          </a:p>
        </p:txBody>
      </p:sp>
      <p:sp>
        <p:nvSpPr>
          <p:cNvPr id="6" name="Alt Bilgi Yer Tutucusu 5">
            <a:extLst>
              <a:ext uri="{FF2B5EF4-FFF2-40B4-BE49-F238E27FC236}">
                <a16:creationId xmlns:a16="http://schemas.microsoft.com/office/drawing/2014/main" id="{1A1CD856-7D24-4F14-9233-C21D47B6A90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729F216-43C9-4A0D-8A1B-CADF7D7E548D}"/>
              </a:ext>
            </a:extLst>
          </p:cNvPr>
          <p:cNvSpPr>
            <a:spLocks noGrp="1"/>
          </p:cNvSpPr>
          <p:nvPr>
            <p:ph type="sldNum" sz="quarter" idx="12"/>
          </p:nvPr>
        </p:nvSpPr>
        <p:spPr/>
        <p:txBody>
          <a:bodyPr/>
          <a:lstStyle/>
          <a:p>
            <a:fld id="{C5B516E3-954E-41D0-972F-16BE2656C8B9}" type="slidenum">
              <a:rPr lang="tr-TR" smtClean="0"/>
              <a:t>‹#›</a:t>
            </a:fld>
            <a:endParaRPr lang="tr-TR"/>
          </a:p>
        </p:txBody>
      </p:sp>
    </p:spTree>
    <p:extLst>
      <p:ext uri="{BB962C8B-B14F-4D97-AF65-F5344CB8AC3E}">
        <p14:creationId xmlns:p14="http://schemas.microsoft.com/office/powerpoint/2010/main" val="1023537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7239CF5-2282-4A27-AE3A-54066AA9C02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A31171B-C4FA-4696-9721-8A65FAC68A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C385B23-6D32-4F89-A5AD-0F2462FAF6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2F2BA80B-BE6E-4E25-BEF5-C2F256052548}"/>
              </a:ext>
            </a:extLst>
          </p:cNvPr>
          <p:cNvSpPr>
            <a:spLocks noGrp="1"/>
          </p:cNvSpPr>
          <p:nvPr>
            <p:ph type="dt" sz="half" idx="10"/>
          </p:nvPr>
        </p:nvSpPr>
        <p:spPr/>
        <p:txBody>
          <a:bodyPr/>
          <a:lstStyle/>
          <a:p>
            <a:fld id="{C9EF1E2D-7303-468E-A03F-C8F57BAC9376}" type="datetimeFigureOut">
              <a:rPr lang="tr-TR" smtClean="0"/>
              <a:t>10.03.2024</a:t>
            </a:fld>
            <a:endParaRPr lang="tr-TR"/>
          </a:p>
        </p:txBody>
      </p:sp>
      <p:sp>
        <p:nvSpPr>
          <p:cNvPr id="6" name="Alt Bilgi Yer Tutucusu 5">
            <a:extLst>
              <a:ext uri="{FF2B5EF4-FFF2-40B4-BE49-F238E27FC236}">
                <a16:creationId xmlns:a16="http://schemas.microsoft.com/office/drawing/2014/main" id="{9C1EDA28-7F7C-4C67-AA7D-304BDCD754D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35D7DB7-00FB-4C00-8C8E-3BA40E078DDB}"/>
              </a:ext>
            </a:extLst>
          </p:cNvPr>
          <p:cNvSpPr>
            <a:spLocks noGrp="1"/>
          </p:cNvSpPr>
          <p:nvPr>
            <p:ph type="sldNum" sz="quarter" idx="12"/>
          </p:nvPr>
        </p:nvSpPr>
        <p:spPr/>
        <p:txBody>
          <a:bodyPr/>
          <a:lstStyle/>
          <a:p>
            <a:fld id="{C5B516E3-954E-41D0-972F-16BE2656C8B9}" type="slidenum">
              <a:rPr lang="tr-TR" smtClean="0"/>
              <a:t>‹#›</a:t>
            </a:fld>
            <a:endParaRPr lang="tr-TR"/>
          </a:p>
        </p:txBody>
      </p:sp>
    </p:spTree>
    <p:extLst>
      <p:ext uri="{BB962C8B-B14F-4D97-AF65-F5344CB8AC3E}">
        <p14:creationId xmlns:p14="http://schemas.microsoft.com/office/powerpoint/2010/main" val="14106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820EEC44-23F0-4DB4-82EF-6FF937685C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FAB0E99-D2DF-4E47-A5C0-ED8CFEA3D4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F93CA22-C5FA-415C-AA30-CA9E33C3A8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EF1E2D-7303-468E-A03F-C8F57BAC9376}" type="datetimeFigureOut">
              <a:rPr lang="tr-TR" smtClean="0"/>
              <a:t>10.03.2024</a:t>
            </a:fld>
            <a:endParaRPr lang="tr-TR"/>
          </a:p>
        </p:txBody>
      </p:sp>
      <p:sp>
        <p:nvSpPr>
          <p:cNvPr id="5" name="Alt Bilgi Yer Tutucusu 4">
            <a:extLst>
              <a:ext uri="{FF2B5EF4-FFF2-40B4-BE49-F238E27FC236}">
                <a16:creationId xmlns:a16="http://schemas.microsoft.com/office/drawing/2014/main" id="{C6DE5A9F-A92D-49FB-8D2F-26F5BEFE1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AA542F4-7AA8-4BC0-96A3-A42F844E4C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516E3-954E-41D0-972F-16BE2656C8B9}" type="slidenum">
              <a:rPr lang="tr-TR" smtClean="0"/>
              <a:t>‹#›</a:t>
            </a:fld>
            <a:endParaRPr lang="tr-TR"/>
          </a:p>
        </p:txBody>
      </p:sp>
    </p:spTree>
    <p:extLst>
      <p:ext uri="{BB962C8B-B14F-4D97-AF65-F5344CB8AC3E}">
        <p14:creationId xmlns:p14="http://schemas.microsoft.com/office/powerpoint/2010/main" val="2862673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6.bin"/><Relationship Id="rId4" Type="http://schemas.openxmlformats.org/officeDocument/2006/relationships/image" Target="../media/image20.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24.wmf"/><Relationship Id="rId5" Type="http://schemas.openxmlformats.org/officeDocument/2006/relationships/oleObject" Target="../embeddings/oleObject9.bin"/><Relationship Id="rId4" Type="http://schemas.openxmlformats.org/officeDocument/2006/relationships/image" Target="../media/image23.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12.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4.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31.wmf"/><Relationship Id="rId5" Type="http://schemas.openxmlformats.org/officeDocument/2006/relationships/oleObject" Target="../embeddings/oleObject16.bin"/><Relationship Id="rId4" Type="http://schemas.openxmlformats.org/officeDocument/2006/relationships/image" Target="../media/image30.wmf"/></Relationships>
</file>

<file path=ppt/slides/_rels/slide4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33.wmf"/><Relationship Id="rId5" Type="http://schemas.openxmlformats.org/officeDocument/2006/relationships/oleObject" Target="../embeddings/oleObject18.bin"/><Relationship Id="rId4" Type="http://schemas.openxmlformats.org/officeDocument/2006/relationships/image" Target="../media/image3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image" Target="../media/image35.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40.wmf"/><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37.w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24.bin"/></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4.png"/><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 Id="rId9" Type="http://schemas.openxmlformats.org/officeDocument/2006/relationships/image" Target="../media/image3.wmf"/></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8D787F4-5306-4DE1-B3F9-EB5CAE713B76}"/>
              </a:ext>
            </a:extLst>
          </p:cNvPr>
          <p:cNvSpPr>
            <a:spLocks noGrp="1"/>
          </p:cNvSpPr>
          <p:nvPr>
            <p:ph type="ctrTitle"/>
          </p:nvPr>
        </p:nvSpPr>
        <p:spPr/>
        <p:txBody>
          <a:bodyPr/>
          <a:lstStyle/>
          <a:p>
            <a:r>
              <a:rPr lang="tr-TR" dirty="0"/>
              <a:t>MERKEZİ EĞİLİM ÖLÇÜLERİ</a:t>
            </a:r>
          </a:p>
        </p:txBody>
      </p:sp>
      <p:sp>
        <p:nvSpPr>
          <p:cNvPr id="3" name="Alt Başlık 2">
            <a:extLst>
              <a:ext uri="{FF2B5EF4-FFF2-40B4-BE49-F238E27FC236}">
                <a16:creationId xmlns:a16="http://schemas.microsoft.com/office/drawing/2014/main" id="{4670D3E9-64DD-4B3E-B9B7-D60ACA1B7936}"/>
              </a:ext>
            </a:extLst>
          </p:cNvPr>
          <p:cNvSpPr>
            <a:spLocks noGrp="1"/>
          </p:cNvSpPr>
          <p:nvPr>
            <p:ph type="subTitle" idx="1"/>
          </p:nvPr>
        </p:nvSpPr>
        <p:spPr/>
        <p:txBody>
          <a:bodyPr/>
          <a:lstStyle/>
          <a:p>
            <a:r>
              <a:rPr lang="tr-TR" dirty="0"/>
              <a:t>Yer ölçüleri</a:t>
            </a:r>
          </a:p>
        </p:txBody>
      </p:sp>
    </p:spTree>
    <p:extLst>
      <p:ext uri="{BB962C8B-B14F-4D97-AF65-F5344CB8AC3E}">
        <p14:creationId xmlns:p14="http://schemas.microsoft.com/office/powerpoint/2010/main" val="973121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D2D4B2-A206-4AC1-93CB-3638F2923239}"/>
              </a:ext>
            </a:extLst>
          </p:cNvPr>
          <p:cNvSpPr>
            <a:spLocks noGrp="1"/>
          </p:cNvSpPr>
          <p:nvPr>
            <p:ph type="title"/>
          </p:nvPr>
        </p:nvSpPr>
        <p:spPr/>
        <p:txBody>
          <a:bodyPr/>
          <a:lstStyle/>
          <a:p>
            <a:endParaRPr lang="tr-TR"/>
          </a:p>
        </p:txBody>
      </p:sp>
      <mc:AlternateContent xmlns:mc="http://schemas.openxmlformats.org/markup-compatibility/2006" xmlns:a14="http://schemas.microsoft.com/office/drawing/2010/main">
        <mc:Choice Requires="a14">
          <p:graphicFrame>
            <p:nvGraphicFramePr>
              <p:cNvPr id="4" name="Tablo 4">
                <a:extLst>
                  <a:ext uri="{FF2B5EF4-FFF2-40B4-BE49-F238E27FC236}">
                    <a16:creationId xmlns:a16="http://schemas.microsoft.com/office/drawing/2014/main" id="{F39E2008-0567-46D2-A3EB-1227173EBACB}"/>
                  </a:ext>
                </a:extLst>
              </p:cNvPr>
              <p:cNvGraphicFramePr>
                <a:graphicFrameLocks/>
              </p:cNvGraphicFramePr>
              <p:nvPr>
                <p:extLst>
                  <p:ext uri="{D42A27DB-BD31-4B8C-83A1-F6EECF244321}">
                    <p14:modId xmlns:p14="http://schemas.microsoft.com/office/powerpoint/2010/main" val="1338673875"/>
                  </p:ext>
                </p:extLst>
              </p:nvPr>
            </p:nvGraphicFramePr>
            <p:xfrm>
              <a:off x="838200" y="1825625"/>
              <a:ext cx="10515596" cy="2219960"/>
            </p:xfrm>
            <a:graphic>
              <a:graphicData uri="http://schemas.openxmlformats.org/drawingml/2006/table">
                <a:tbl>
                  <a:tblPr firstRow="1" bandRow="1">
                    <a:tableStyleId>{5C22544A-7EE6-4342-B048-85BDC9FD1C3A}</a:tableStyleId>
                  </a:tblPr>
                  <a:tblGrid>
                    <a:gridCol w="2628899">
                      <a:extLst>
                        <a:ext uri="{9D8B030D-6E8A-4147-A177-3AD203B41FA5}">
                          <a16:colId xmlns:a16="http://schemas.microsoft.com/office/drawing/2014/main" val="3580512912"/>
                        </a:ext>
                      </a:extLst>
                    </a:gridCol>
                    <a:gridCol w="2628899">
                      <a:extLst>
                        <a:ext uri="{9D8B030D-6E8A-4147-A177-3AD203B41FA5}">
                          <a16:colId xmlns:a16="http://schemas.microsoft.com/office/drawing/2014/main" val="57186178"/>
                        </a:ext>
                      </a:extLst>
                    </a:gridCol>
                    <a:gridCol w="2628899">
                      <a:extLst>
                        <a:ext uri="{9D8B030D-6E8A-4147-A177-3AD203B41FA5}">
                          <a16:colId xmlns:a16="http://schemas.microsoft.com/office/drawing/2014/main" val="3711818701"/>
                        </a:ext>
                      </a:extLst>
                    </a:gridCol>
                    <a:gridCol w="2628899">
                      <a:extLst>
                        <a:ext uri="{9D8B030D-6E8A-4147-A177-3AD203B41FA5}">
                          <a16:colId xmlns:a16="http://schemas.microsoft.com/office/drawing/2014/main" val="2091764509"/>
                        </a:ext>
                      </a:extLst>
                    </a:gridCol>
                  </a:tblGrid>
                  <a:tr h="370840">
                    <a:tc>
                      <a:txBody>
                        <a:bodyPr/>
                        <a:lstStyle/>
                        <a:p>
                          <a:r>
                            <a:rPr lang="tr-TR" dirty="0"/>
                            <a:t>Sınıflar</a:t>
                          </a:r>
                        </a:p>
                      </a:txBody>
                      <a:tcPr/>
                    </a:tc>
                    <a:tc>
                      <a:txBody>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1" i="1" smtClean="0">
                                        <a:latin typeface="Cambria Math" panose="02040503050406030204" pitchFamily="18" charset="0"/>
                                      </a:rPr>
                                      <m:t>𝒇</m:t>
                                    </m:r>
                                  </m:e>
                                  <m:sub>
                                    <m:r>
                                      <a:rPr lang="tr-TR" b="1" i="1" smtClean="0">
                                        <a:latin typeface="Cambria Math" panose="02040503050406030204" pitchFamily="18" charset="0"/>
                                      </a:rPr>
                                      <m:t>𝒊</m:t>
                                    </m:r>
                                  </m:sub>
                                </m:sSub>
                              </m:oMath>
                            </m:oMathPara>
                          </a14:m>
                          <a:endParaRPr lang="tr-TR" dirty="0"/>
                        </a:p>
                      </a:txBody>
                      <a:tcPr/>
                    </a:tc>
                    <a:tc>
                      <a:txBody>
                        <a:bodyPr/>
                        <a:lstStyle/>
                        <a:p>
                          <a:r>
                            <a:rPr lang="tr-TR" dirty="0"/>
                            <a:t>Sınıf Ortası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1" i="1" smtClean="0">
                                        <a:latin typeface="Cambria Math" panose="02040503050406030204" pitchFamily="18" charset="0"/>
                                      </a:rPr>
                                      <m:t>𝑿</m:t>
                                    </m:r>
                                  </m:e>
                                  <m:sub>
                                    <m:r>
                                      <a:rPr lang="tr-TR" b="1" i="1" smtClean="0">
                                        <a:latin typeface="Cambria Math" panose="02040503050406030204" pitchFamily="18" charset="0"/>
                                      </a:rPr>
                                      <m:t>𝒊</m:t>
                                    </m:r>
                                  </m:sub>
                                </m:sSub>
                                <m:sSub>
                                  <m:sSubPr>
                                    <m:ctrlPr>
                                      <a:rPr lang="tr-TR" i="1" smtClean="0">
                                        <a:latin typeface="Cambria Math" panose="02040503050406030204" pitchFamily="18" charset="0"/>
                                      </a:rPr>
                                    </m:ctrlPr>
                                  </m:sSubPr>
                                  <m:e>
                                    <m:r>
                                      <a:rPr lang="tr-TR" b="1" i="1" smtClean="0">
                                        <a:latin typeface="Cambria Math" panose="02040503050406030204" pitchFamily="18" charset="0"/>
                                      </a:rPr>
                                      <m:t>𝒇</m:t>
                                    </m:r>
                                  </m:e>
                                  <m:sub>
                                    <m:r>
                                      <a:rPr lang="tr-TR" b="1" i="1" smtClean="0">
                                        <a:latin typeface="Cambria Math" panose="02040503050406030204" pitchFamily="18" charset="0"/>
                                      </a:rPr>
                                      <m:t>𝒊</m:t>
                                    </m:r>
                                  </m:sub>
                                </m:sSub>
                              </m:oMath>
                            </m:oMathPara>
                          </a14:m>
                          <a:endParaRPr lang="tr-TR" dirty="0"/>
                        </a:p>
                      </a:txBody>
                      <a:tcPr/>
                    </a:tc>
                    <a:extLst>
                      <a:ext uri="{0D108BD9-81ED-4DB2-BD59-A6C34878D82A}">
                        <a16:rowId xmlns:a16="http://schemas.microsoft.com/office/drawing/2014/main" val="2014468445"/>
                      </a:ext>
                    </a:extLst>
                  </a:tr>
                  <a:tr h="370840">
                    <a:tc>
                      <a:txBody>
                        <a:bodyPr/>
                        <a:lstStyle/>
                        <a:p>
                          <a:r>
                            <a:rPr lang="tr-TR" dirty="0"/>
                            <a:t>1-3</a:t>
                          </a:r>
                        </a:p>
                      </a:txBody>
                      <a:tcPr/>
                    </a:tc>
                    <a:tc>
                      <a:txBody>
                        <a:bodyPr/>
                        <a:lstStyle/>
                        <a:p>
                          <a:r>
                            <a:rPr lang="tr-TR" dirty="0"/>
                            <a:t>4</a:t>
                          </a:r>
                        </a:p>
                      </a:txBody>
                      <a:tcPr/>
                    </a:tc>
                    <a:tc>
                      <a:txBody>
                        <a:bodyPr/>
                        <a:lstStyle/>
                        <a:p>
                          <a:r>
                            <a:rPr lang="tr-TR" dirty="0"/>
                            <a:t>2</a:t>
                          </a:r>
                        </a:p>
                      </a:txBody>
                      <a:tcPr/>
                    </a:tc>
                    <a:tc>
                      <a:txBody>
                        <a:bodyPr/>
                        <a:lstStyle/>
                        <a:p>
                          <a:r>
                            <a:rPr lang="tr-TR" dirty="0"/>
                            <a:t>8</a:t>
                          </a:r>
                        </a:p>
                      </a:txBody>
                      <a:tcPr/>
                    </a:tc>
                    <a:extLst>
                      <a:ext uri="{0D108BD9-81ED-4DB2-BD59-A6C34878D82A}">
                        <a16:rowId xmlns:a16="http://schemas.microsoft.com/office/drawing/2014/main" val="103872379"/>
                      </a:ext>
                    </a:extLst>
                  </a:tr>
                  <a:tr h="370840">
                    <a:tc>
                      <a:txBody>
                        <a:bodyPr/>
                        <a:lstStyle/>
                        <a:p>
                          <a:r>
                            <a:rPr lang="tr-TR" dirty="0"/>
                            <a:t>4-6</a:t>
                          </a:r>
                        </a:p>
                      </a:txBody>
                      <a:tcPr/>
                    </a:tc>
                    <a:tc>
                      <a:txBody>
                        <a:bodyPr/>
                        <a:lstStyle/>
                        <a:p>
                          <a:r>
                            <a:rPr lang="tr-TR" dirty="0"/>
                            <a:t>3</a:t>
                          </a:r>
                        </a:p>
                      </a:txBody>
                      <a:tcPr/>
                    </a:tc>
                    <a:tc>
                      <a:txBody>
                        <a:bodyPr/>
                        <a:lstStyle/>
                        <a:p>
                          <a:r>
                            <a:rPr lang="tr-TR" dirty="0"/>
                            <a:t>5</a:t>
                          </a:r>
                        </a:p>
                      </a:txBody>
                      <a:tcPr/>
                    </a:tc>
                    <a:tc>
                      <a:txBody>
                        <a:bodyPr/>
                        <a:lstStyle/>
                        <a:p>
                          <a:r>
                            <a:rPr lang="tr-TR" dirty="0"/>
                            <a:t>15</a:t>
                          </a:r>
                        </a:p>
                      </a:txBody>
                      <a:tcPr/>
                    </a:tc>
                    <a:extLst>
                      <a:ext uri="{0D108BD9-81ED-4DB2-BD59-A6C34878D82A}">
                        <a16:rowId xmlns:a16="http://schemas.microsoft.com/office/drawing/2014/main" val="1165394315"/>
                      </a:ext>
                    </a:extLst>
                  </a:tr>
                  <a:tr h="370840">
                    <a:tc>
                      <a:txBody>
                        <a:bodyPr/>
                        <a:lstStyle/>
                        <a:p>
                          <a:r>
                            <a:rPr lang="tr-TR" dirty="0"/>
                            <a:t>7-9</a:t>
                          </a:r>
                        </a:p>
                      </a:txBody>
                      <a:tcPr/>
                    </a:tc>
                    <a:tc>
                      <a:txBody>
                        <a:bodyPr/>
                        <a:lstStyle/>
                        <a:p>
                          <a:r>
                            <a:rPr lang="tr-TR" dirty="0"/>
                            <a:t>2</a:t>
                          </a:r>
                        </a:p>
                      </a:txBody>
                      <a:tcPr/>
                    </a:tc>
                    <a:tc>
                      <a:txBody>
                        <a:bodyPr/>
                        <a:lstStyle/>
                        <a:p>
                          <a:r>
                            <a:rPr lang="tr-TR" dirty="0"/>
                            <a:t>8</a:t>
                          </a:r>
                        </a:p>
                      </a:txBody>
                      <a:tcPr/>
                    </a:tc>
                    <a:tc>
                      <a:txBody>
                        <a:bodyPr/>
                        <a:lstStyle/>
                        <a:p>
                          <a:r>
                            <a:rPr lang="tr-TR" dirty="0"/>
                            <a:t>16</a:t>
                          </a:r>
                        </a:p>
                      </a:txBody>
                      <a:tcPr/>
                    </a:tc>
                    <a:extLst>
                      <a:ext uri="{0D108BD9-81ED-4DB2-BD59-A6C34878D82A}">
                        <a16:rowId xmlns:a16="http://schemas.microsoft.com/office/drawing/2014/main" val="384343485"/>
                      </a:ext>
                    </a:extLst>
                  </a:tr>
                  <a:tr h="0">
                    <a:tc>
                      <a:txBody>
                        <a:bodyPr/>
                        <a:lstStyle/>
                        <a:p>
                          <a:r>
                            <a:rPr lang="tr-TR" dirty="0"/>
                            <a:t>10-12</a:t>
                          </a:r>
                        </a:p>
                      </a:txBody>
                      <a:tcPr/>
                    </a:tc>
                    <a:tc>
                      <a:txBody>
                        <a:bodyPr/>
                        <a:lstStyle/>
                        <a:p>
                          <a:r>
                            <a:rPr lang="tr-TR" dirty="0"/>
                            <a:t>1</a:t>
                          </a:r>
                        </a:p>
                      </a:txBody>
                      <a:tcPr/>
                    </a:tc>
                    <a:tc>
                      <a:txBody>
                        <a:bodyPr/>
                        <a:lstStyle/>
                        <a:p>
                          <a:r>
                            <a:rPr lang="tr-TR" dirty="0"/>
                            <a:t>11</a:t>
                          </a:r>
                        </a:p>
                      </a:txBody>
                      <a:tcPr/>
                    </a:tc>
                    <a:tc>
                      <a:txBody>
                        <a:bodyPr/>
                        <a:lstStyle/>
                        <a:p>
                          <a:r>
                            <a:rPr lang="tr-TR" dirty="0"/>
                            <a:t>11</a:t>
                          </a:r>
                        </a:p>
                      </a:txBody>
                      <a:tcPr/>
                    </a:tc>
                    <a:extLst>
                      <a:ext uri="{0D108BD9-81ED-4DB2-BD59-A6C34878D82A}">
                        <a16:rowId xmlns:a16="http://schemas.microsoft.com/office/drawing/2014/main" val="2478914410"/>
                      </a:ext>
                    </a:extLst>
                  </a:tr>
                  <a:tr h="370840">
                    <a:tc>
                      <a:txBody>
                        <a:bodyPr/>
                        <a:lstStyle/>
                        <a:p>
                          <a:r>
                            <a:rPr lang="tr-TR" dirty="0"/>
                            <a:t>Toplam</a:t>
                          </a:r>
                        </a:p>
                      </a:txBody>
                      <a:tcPr/>
                    </a:tc>
                    <a:tc>
                      <a:txBody>
                        <a:bodyPr/>
                        <a:lstStyle/>
                        <a:p>
                          <a:r>
                            <a:rPr lang="tr-TR" dirty="0"/>
                            <a:t>10</a:t>
                          </a:r>
                        </a:p>
                      </a:txBody>
                      <a:tcPr/>
                    </a:tc>
                    <a:tc>
                      <a:txBody>
                        <a:bodyPr/>
                        <a:lstStyle/>
                        <a:p>
                          <a:endParaRPr lang="tr-TR" dirty="0"/>
                        </a:p>
                      </a:txBody>
                      <a:tcPr/>
                    </a:tc>
                    <a:tc>
                      <a:txBody>
                        <a:bodyPr/>
                        <a:lstStyle/>
                        <a:p>
                          <a:r>
                            <a:rPr lang="tr-TR" dirty="0"/>
                            <a:t>50</a:t>
                          </a:r>
                        </a:p>
                      </a:txBody>
                      <a:tcPr/>
                    </a:tc>
                    <a:extLst>
                      <a:ext uri="{0D108BD9-81ED-4DB2-BD59-A6C34878D82A}">
                        <a16:rowId xmlns:a16="http://schemas.microsoft.com/office/drawing/2014/main" val="242517764"/>
                      </a:ext>
                    </a:extLst>
                  </a:tr>
                </a:tbl>
              </a:graphicData>
            </a:graphic>
          </p:graphicFrame>
        </mc:Choice>
        <mc:Fallback xmlns="">
          <p:graphicFrame>
            <p:nvGraphicFramePr>
              <p:cNvPr id="4" name="Tablo 4">
                <a:extLst>
                  <a:ext uri="{FF2B5EF4-FFF2-40B4-BE49-F238E27FC236}">
                    <a16:creationId xmlns:a16="http://schemas.microsoft.com/office/drawing/2014/main" id="{F39E2008-0567-46D2-A3EB-1227173EBACB}"/>
                  </a:ext>
                </a:extLst>
              </p:cNvPr>
              <p:cNvGraphicFramePr>
                <a:graphicFrameLocks/>
              </p:cNvGraphicFramePr>
              <p:nvPr>
                <p:extLst>
                  <p:ext uri="{D42A27DB-BD31-4B8C-83A1-F6EECF244321}">
                    <p14:modId xmlns:p14="http://schemas.microsoft.com/office/powerpoint/2010/main" val="1338673875"/>
                  </p:ext>
                </p:extLst>
              </p:nvPr>
            </p:nvGraphicFramePr>
            <p:xfrm>
              <a:off x="838200" y="1825625"/>
              <a:ext cx="10515596" cy="2219960"/>
            </p:xfrm>
            <a:graphic>
              <a:graphicData uri="http://schemas.openxmlformats.org/drawingml/2006/table">
                <a:tbl>
                  <a:tblPr firstRow="1" bandRow="1">
                    <a:tableStyleId>{5C22544A-7EE6-4342-B048-85BDC9FD1C3A}</a:tableStyleId>
                  </a:tblPr>
                  <a:tblGrid>
                    <a:gridCol w="2628899">
                      <a:extLst>
                        <a:ext uri="{9D8B030D-6E8A-4147-A177-3AD203B41FA5}">
                          <a16:colId xmlns:a16="http://schemas.microsoft.com/office/drawing/2014/main" val="3580512912"/>
                        </a:ext>
                      </a:extLst>
                    </a:gridCol>
                    <a:gridCol w="2628899">
                      <a:extLst>
                        <a:ext uri="{9D8B030D-6E8A-4147-A177-3AD203B41FA5}">
                          <a16:colId xmlns:a16="http://schemas.microsoft.com/office/drawing/2014/main" val="57186178"/>
                        </a:ext>
                      </a:extLst>
                    </a:gridCol>
                    <a:gridCol w="2628899">
                      <a:extLst>
                        <a:ext uri="{9D8B030D-6E8A-4147-A177-3AD203B41FA5}">
                          <a16:colId xmlns:a16="http://schemas.microsoft.com/office/drawing/2014/main" val="3711818701"/>
                        </a:ext>
                      </a:extLst>
                    </a:gridCol>
                    <a:gridCol w="2628899">
                      <a:extLst>
                        <a:ext uri="{9D8B030D-6E8A-4147-A177-3AD203B41FA5}">
                          <a16:colId xmlns:a16="http://schemas.microsoft.com/office/drawing/2014/main" val="2091764509"/>
                        </a:ext>
                      </a:extLst>
                    </a:gridCol>
                  </a:tblGrid>
                  <a:tr h="370840">
                    <a:tc>
                      <a:txBody>
                        <a:bodyPr/>
                        <a:lstStyle/>
                        <a:p>
                          <a:r>
                            <a:rPr lang="tr-TR" dirty="0"/>
                            <a:t>Sınıflar</a:t>
                          </a:r>
                        </a:p>
                      </a:txBody>
                      <a:tcPr/>
                    </a:tc>
                    <a:tc>
                      <a:txBody>
                        <a:bodyPr/>
                        <a:lstStyle/>
                        <a:p>
                          <a:endParaRPr lang="tr-TR"/>
                        </a:p>
                      </a:txBody>
                      <a:tcPr>
                        <a:blipFill>
                          <a:blip r:embed="rId2"/>
                          <a:stretch>
                            <a:fillRect l="-100464" t="-8197" r="-201160" b="-522951"/>
                          </a:stretch>
                        </a:blipFill>
                      </a:tcPr>
                    </a:tc>
                    <a:tc>
                      <a:txBody>
                        <a:bodyPr/>
                        <a:lstStyle/>
                        <a:p>
                          <a:r>
                            <a:rPr lang="tr-TR" dirty="0"/>
                            <a:t>Sınıf Ortası</a:t>
                          </a:r>
                        </a:p>
                      </a:txBody>
                      <a:tcPr/>
                    </a:tc>
                    <a:tc>
                      <a:txBody>
                        <a:bodyPr/>
                        <a:lstStyle/>
                        <a:p>
                          <a:endParaRPr lang="tr-TR"/>
                        </a:p>
                      </a:txBody>
                      <a:tcPr>
                        <a:blipFill>
                          <a:blip r:embed="rId2"/>
                          <a:stretch>
                            <a:fillRect l="-300696" t="-8197" r="-928" b="-522951"/>
                          </a:stretch>
                        </a:blipFill>
                      </a:tcPr>
                    </a:tc>
                    <a:extLst>
                      <a:ext uri="{0D108BD9-81ED-4DB2-BD59-A6C34878D82A}">
                        <a16:rowId xmlns:a16="http://schemas.microsoft.com/office/drawing/2014/main" val="2014468445"/>
                      </a:ext>
                    </a:extLst>
                  </a:tr>
                  <a:tr h="370840">
                    <a:tc>
                      <a:txBody>
                        <a:bodyPr/>
                        <a:lstStyle/>
                        <a:p>
                          <a:r>
                            <a:rPr lang="tr-TR" dirty="0"/>
                            <a:t>1-3</a:t>
                          </a:r>
                        </a:p>
                      </a:txBody>
                      <a:tcPr/>
                    </a:tc>
                    <a:tc>
                      <a:txBody>
                        <a:bodyPr/>
                        <a:lstStyle/>
                        <a:p>
                          <a:r>
                            <a:rPr lang="tr-TR" dirty="0"/>
                            <a:t>4</a:t>
                          </a:r>
                        </a:p>
                      </a:txBody>
                      <a:tcPr/>
                    </a:tc>
                    <a:tc>
                      <a:txBody>
                        <a:bodyPr/>
                        <a:lstStyle/>
                        <a:p>
                          <a:r>
                            <a:rPr lang="tr-TR" dirty="0"/>
                            <a:t>2</a:t>
                          </a:r>
                        </a:p>
                      </a:txBody>
                      <a:tcPr/>
                    </a:tc>
                    <a:tc>
                      <a:txBody>
                        <a:bodyPr/>
                        <a:lstStyle/>
                        <a:p>
                          <a:r>
                            <a:rPr lang="tr-TR" dirty="0"/>
                            <a:t>8</a:t>
                          </a:r>
                        </a:p>
                      </a:txBody>
                      <a:tcPr/>
                    </a:tc>
                    <a:extLst>
                      <a:ext uri="{0D108BD9-81ED-4DB2-BD59-A6C34878D82A}">
                        <a16:rowId xmlns:a16="http://schemas.microsoft.com/office/drawing/2014/main" val="103872379"/>
                      </a:ext>
                    </a:extLst>
                  </a:tr>
                  <a:tr h="370840">
                    <a:tc>
                      <a:txBody>
                        <a:bodyPr/>
                        <a:lstStyle/>
                        <a:p>
                          <a:r>
                            <a:rPr lang="tr-TR" dirty="0"/>
                            <a:t>4-6</a:t>
                          </a:r>
                        </a:p>
                      </a:txBody>
                      <a:tcPr/>
                    </a:tc>
                    <a:tc>
                      <a:txBody>
                        <a:bodyPr/>
                        <a:lstStyle/>
                        <a:p>
                          <a:r>
                            <a:rPr lang="tr-TR" dirty="0"/>
                            <a:t>3</a:t>
                          </a:r>
                        </a:p>
                      </a:txBody>
                      <a:tcPr/>
                    </a:tc>
                    <a:tc>
                      <a:txBody>
                        <a:bodyPr/>
                        <a:lstStyle/>
                        <a:p>
                          <a:r>
                            <a:rPr lang="tr-TR" dirty="0"/>
                            <a:t>5</a:t>
                          </a:r>
                        </a:p>
                      </a:txBody>
                      <a:tcPr/>
                    </a:tc>
                    <a:tc>
                      <a:txBody>
                        <a:bodyPr/>
                        <a:lstStyle/>
                        <a:p>
                          <a:r>
                            <a:rPr lang="tr-TR" dirty="0"/>
                            <a:t>15</a:t>
                          </a:r>
                        </a:p>
                      </a:txBody>
                      <a:tcPr/>
                    </a:tc>
                    <a:extLst>
                      <a:ext uri="{0D108BD9-81ED-4DB2-BD59-A6C34878D82A}">
                        <a16:rowId xmlns:a16="http://schemas.microsoft.com/office/drawing/2014/main" val="1165394315"/>
                      </a:ext>
                    </a:extLst>
                  </a:tr>
                  <a:tr h="370840">
                    <a:tc>
                      <a:txBody>
                        <a:bodyPr/>
                        <a:lstStyle/>
                        <a:p>
                          <a:r>
                            <a:rPr lang="tr-TR" dirty="0"/>
                            <a:t>7-9</a:t>
                          </a:r>
                        </a:p>
                      </a:txBody>
                      <a:tcPr/>
                    </a:tc>
                    <a:tc>
                      <a:txBody>
                        <a:bodyPr/>
                        <a:lstStyle/>
                        <a:p>
                          <a:r>
                            <a:rPr lang="tr-TR" dirty="0"/>
                            <a:t>2</a:t>
                          </a:r>
                        </a:p>
                      </a:txBody>
                      <a:tcPr/>
                    </a:tc>
                    <a:tc>
                      <a:txBody>
                        <a:bodyPr/>
                        <a:lstStyle/>
                        <a:p>
                          <a:r>
                            <a:rPr lang="tr-TR" dirty="0"/>
                            <a:t>8</a:t>
                          </a:r>
                        </a:p>
                      </a:txBody>
                      <a:tcPr/>
                    </a:tc>
                    <a:tc>
                      <a:txBody>
                        <a:bodyPr/>
                        <a:lstStyle/>
                        <a:p>
                          <a:r>
                            <a:rPr lang="tr-TR" dirty="0"/>
                            <a:t>16</a:t>
                          </a:r>
                        </a:p>
                      </a:txBody>
                      <a:tcPr/>
                    </a:tc>
                    <a:extLst>
                      <a:ext uri="{0D108BD9-81ED-4DB2-BD59-A6C34878D82A}">
                        <a16:rowId xmlns:a16="http://schemas.microsoft.com/office/drawing/2014/main" val="384343485"/>
                      </a:ext>
                    </a:extLst>
                  </a:tr>
                  <a:tr h="365760">
                    <a:tc>
                      <a:txBody>
                        <a:bodyPr/>
                        <a:lstStyle/>
                        <a:p>
                          <a:r>
                            <a:rPr lang="tr-TR" dirty="0"/>
                            <a:t>10-12</a:t>
                          </a:r>
                        </a:p>
                      </a:txBody>
                      <a:tcPr/>
                    </a:tc>
                    <a:tc>
                      <a:txBody>
                        <a:bodyPr/>
                        <a:lstStyle/>
                        <a:p>
                          <a:r>
                            <a:rPr lang="tr-TR" dirty="0"/>
                            <a:t>1</a:t>
                          </a:r>
                        </a:p>
                      </a:txBody>
                      <a:tcPr/>
                    </a:tc>
                    <a:tc>
                      <a:txBody>
                        <a:bodyPr/>
                        <a:lstStyle/>
                        <a:p>
                          <a:r>
                            <a:rPr lang="tr-TR" dirty="0"/>
                            <a:t>11</a:t>
                          </a:r>
                        </a:p>
                      </a:txBody>
                      <a:tcPr/>
                    </a:tc>
                    <a:tc>
                      <a:txBody>
                        <a:bodyPr/>
                        <a:lstStyle/>
                        <a:p>
                          <a:r>
                            <a:rPr lang="tr-TR" dirty="0"/>
                            <a:t>11</a:t>
                          </a:r>
                        </a:p>
                      </a:txBody>
                      <a:tcPr/>
                    </a:tc>
                    <a:extLst>
                      <a:ext uri="{0D108BD9-81ED-4DB2-BD59-A6C34878D82A}">
                        <a16:rowId xmlns:a16="http://schemas.microsoft.com/office/drawing/2014/main" val="2478914410"/>
                      </a:ext>
                    </a:extLst>
                  </a:tr>
                  <a:tr h="370840">
                    <a:tc>
                      <a:txBody>
                        <a:bodyPr/>
                        <a:lstStyle/>
                        <a:p>
                          <a:r>
                            <a:rPr lang="tr-TR" dirty="0"/>
                            <a:t>Toplam</a:t>
                          </a:r>
                        </a:p>
                      </a:txBody>
                      <a:tcPr/>
                    </a:tc>
                    <a:tc>
                      <a:txBody>
                        <a:bodyPr/>
                        <a:lstStyle/>
                        <a:p>
                          <a:r>
                            <a:rPr lang="tr-TR" dirty="0"/>
                            <a:t>10</a:t>
                          </a:r>
                        </a:p>
                      </a:txBody>
                      <a:tcPr/>
                    </a:tc>
                    <a:tc>
                      <a:txBody>
                        <a:bodyPr/>
                        <a:lstStyle/>
                        <a:p>
                          <a:endParaRPr lang="tr-TR" dirty="0"/>
                        </a:p>
                      </a:txBody>
                      <a:tcPr/>
                    </a:tc>
                    <a:tc>
                      <a:txBody>
                        <a:bodyPr/>
                        <a:lstStyle/>
                        <a:p>
                          <a:r>
                            <a:rPr lang="tr-TR" dirty="0"/>
                            <a:t>50</a:t>
                          </a:r>
                        </a:p>
                      </a:txBody>
                      <a:tcPr/>
                    </a:tc>
                    <a:extLst>
                      <a:ext uri="{0D108BD9-81ED-4DB2-BD59-A6C34878D82A}">
                        <a16:rowId xmlns:a16="http://schemas.microsoft.com/office/drawing/2014/main" val="242517764"/>
                      </a:ext>
                    </a:extLst>
                  </a:tr>
                </a:tbl>
              </a:graphicData>
            </a:graphic>
          </p:graphicFrame>
        </mc:Fallback>
      </mc:AlternateContent>
      <mc:AlternateContent xmlns:mc="http://schemas.openxmlformats.org/markup-compatibility/2006" xmlns:a14="http://schemas.microsoft.com/office/drawing/2010/main">
        <mc:Choice Requires="a14">
          <p:sp>
            <p:nvSpPr>
              <p:cNvPr id="10" name="Metin kutusu 9">
                <a:extLst>
                  <a:ext uri="{FF2B5EF4-FFF2-40B4-BE49-F238E27FC236}">
                    <a16:creationId xmlns:a16="http://schemas.microsoft.com/office/drawing/2014/main" id="{3E2022C7-626D-42B8-B75B-F42D1469A45D}"/>
                  </a:ext>
                </a:extLst>
              </p:cNvPr>
              <p:cNvSpPr txBox="1"/>
              <p:nvPr/>
            </p:nvSpPr>
            <p:spPr>
              <a:xfrm>
                <a:off x="2532183" y="4600135"/>
                <a:ext cx="3291841" cy="447367"/>
              </a:xfrm>
              <a:prstGeom prst="rect">
                <a:avLst/>
              </a:prstGeom>
              <a:noFill/>
            </p:spPr>
            <p:txBody>
              <a:bodyPr wrap="square" lIns="0" tIns="0" rIns="0" bIns="0" rtlCol="0">
                <a:spAutoFit/>
              </a:bodyPr>
              <a:lstStyle/>
              <a:p>
                <a14:m>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panose="02040503050406030204" pitchFamily="18" charset="0"/>
                          </a:rPr>
                          <m:t>𝑋</m:t>
                        </m:r>
                      </m:e>
                    </m:acc>
                    <m:r>
                      <a:rPr lang="tr-TR" b="0" i="1" smtClean="0">
                        <a:latin typeface="Cambria Math" panose="02040503050406030204" pitchFamily="18" charset="0"/>
                      </a:rPr>
                      <m:t>=</m:t>
                    </m:r>
                    <m:f>
                      <m:fPr>
                        <m:ctrlPr>
                          <a:rPr lang="tr-TR" b="0" i="1" smtClean="0">
                            <a:latin typeface="Cambria Math" panose="02040503050406030204" pitchFamily="18" charset="0"/>
                          </a:rPr>
                        </m:ctrlPr>
                      </m:fPr>
                      <m:num>
                        <m:nary>
                          <m:naryPr>
                            <m:chr m:val="∑"/>
                            <m:subHide m:val="on"/>
                            <m:supHide m:val="on"/>
                            <m:ctrlPr>
                              <a:rPr lang="tr-TR" b="0" i="1" smtClean="0">
                                <a:latin typeface="Cambria Math" panose="02040503050406030204" pitchFamily="18" charset="0"/>
                              </a:rPr>
                            </m:ctrlPr>
                          </m:naryPr>
                          <m:sub/>
                          <m:sup/>
                          <m:e>
                            <m:sSub>
                              <m:sSubPr>
                                <m:ctrlPr>
                                  <a:rPr lang="tr-TR" b="0" i="1" smtClean="0">
                                    <a:latin typeface="Cambria Math" panose="02040503050406030204" pitchFamily="18" charset="0"/>
                                  </a:rPr>
                                </m:ctrlPr>
                              </m:sSubPr>
                              <m:e>
                                <m:r>
                                  <a:rPr lang="tr-TR" b="0" i="1" smtClean="0">
                                    <a:latin typeface="Cambria Math" panose="02040503050406030204" pitchFamily="18" charset="0"/>
                                  </a:rPr>
                                  <m:t>𝑓</m:t>
                                </m:r>
                              </m:e>
                              <m:sub>
                                <m:r>
                                  <a:rPr lang="tr-TR" b="0" i="1" smtClean="0">
                                    <a:latin typeface="Cambria Math" panose="02040503050406030204" pitchFamily="18" charset="0"/>
                                  </a:rPr>
                                  <m:t>𝑖</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𝑋</m:t>
                                </m:r>
                              </m:e>
                              <m:sub>
                                <m:r>
                                  <a:rPr lang="tr-TR" b="0" i="1" smtClean="0">
                                    <a:latin typeface="Cambria Math" panose="02040503050406030204" pitchFamily="18" charset="0"/>
                                  </a:rPr>
                                  <m:t>𝑖</m:t>
                                </m:r>
                              </m:sub>
                            </m:sSub>
                          </m:e>
                        </m:nary>
                      </m:num>
                      <m:den>
                        <m:nary>
                          <m:naryPr>
                            <m:chr m:val="∑"/>
                            <m:subHide m:val="on"/>
                            <m:supHide m:val="on"/>
                            <m:ctrlPr>
                              <a:rPr lang="tr-TR" b="0" i="1" smtClean="0">
                                <a:latin typeface="Cambria Math" panose="02040503050406030204" pitchFamily="18" charset="0"/>
                              </a:rPr>
                            </m:ctrlPr>
                          </m:naryPr>
                          <m:sub/>
                          <m:sup/>
                          <m:e>
                            <m:sSub>
                              <m:sSubPr>
                                <m:ctrlPr>
                                  <a:rPr lang="tr-TR" b="0" i="1" smtClean="0">
                                    <a:latin typeface="Cambria Math" panose="02040503050406030204" pitchFamily="18" charset="0"/>
                                  </a:rPr>
                                </m:ctrlPr>
                              </m:sSubPr>
                              <m:e>
                                <m:r>
                                  <a:rPr lang="tr-TR" b="0" i="1" smtClean="0">
                                    <a:latin typeface="Cambria Math" panose="02040503050406030204" pitchFamily="18" charset="0"/>
                                  </a:rPr>
                                  <m:t>𝑓</m:t>
                                </m:r>
                              </m:e>
                              <m:sub>
                                <m:r>
                                  <a:rPr lang="tr-TR" b="0" i="1" smtClean="0">
                                    <a:latin typeface="Cambria Math" panose="02040503050406030204" pitchFamily="18" charset="0"/>
                                  </a:rPr>
                                  <m:t>𝑖</m:t>
                                </m:r>
                              </m:sub>
                            </m:sSub>
                          </m:e>
                        </m:nary>
                      </m:den>
                    </m:f>
                    <m:r>
                      <a:rPr lang="tr-TR" b="0" i="1" smtClean="0">
                        <a:latin typeface="Cambria Math" panose="02040503050406030204" pitchFamily="18" charset="0"/>
                      </a:rPr>
                      <m:t>=</m:t>
                    </m:r>
                  </m:oMath>
                </a14:m>
                <a:r>
                  <a:rPr lang="tr-TR" dirty="0"/>
                  <a:t>50/10=5</a:t>
                </a:r>
              </a:p>
            </p:txBody>
          </p:sp>
        </mc:Choice>
        <mc:Fallback xmlns="">
          <p:sp>
            <p:nvSpPr>
              <p:cNvPr id="10" name="Metin kutusu 9">
                <a:extLst>
                  <a:ext uri="{FF2B5EF4-FFF2-40B4-BE49-F238E27FC236}">
                    <a16:creationId xmlns:a16="http://schemas.microsoft.com/office/drawing/2014/main" id="{3E2022C7-626D-42B8-B75B-F42D1469A45D}"/>
                  </a:ext>
                </a:extLst>
              </p:cNvPr>
              <p:cNvSpPr txBox="1">
                <a:spLocks noRot="1" noChangeAspect="1" noMove="1" noResize="1" noEditPoints="1" noAdjustHandles="1" noChangeArrowheads="1" noChangeShapeType="1" noTextEdit="1"/>
              </p:cNvSpPr>
              <p:nvPr/>
            </p:nvSpPr>
            <p:spPr>
              <a:xfrm>
                <a:off x="2532183" y="4600135"/>
                <a:ext cx="3291841" cy="447367"/>
              </a:xfrm>
              <a:prstGeom prst="rect">
                <a:avLst/>
              </a:prstGeom>
              <a:blipFill>
                <a:blip r:embed="rId3"/>
                <a:stretch>
                  <a:fillRect l="-2407" t="-83562" b="-123288"/>
                </a:stretch>
              </a:blipFill>
            </p:spPr>
            <p:txBody>
              <a:bodyPr/>
              <a:lstStyle/>
              <a:p>
                <a:r>
                  <a:rPr lang="tr-TR">
                    <a:noFill/>
                  </a:rPr>
                  <a:t> </a:t>
                </a:r>
              </a:p>
            </p:txBody>
          </p:sp>
        </mc:Fallback>
      </mc:AlternateContent>
    </p:spTree>
    <p:extLst>
      <p:ext uri="{BB962C8B-B14F-4D97-AF65-F5344CB8AC3E}">
        <p14:creationId xmlns:p14="http://schemas.microsoft.com/office/powerpoint/2010/main" val="2703494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4E8B154-B3F4-4BE8-90F3-341A91EA9B0A}"/>
              </a:ext>
            </a:extLst>
          </p:cNvPr>
          <p:cNvSpPr>
            <a:spLocks noGrp="1" noChangeArrowheads="1"/>
          </p:cNvSpPr>
          <p:nvPr>
            <p:ph type="title"/>
          </p:nvPr>
        </p:nvSpPr>
        <p:spPr>
          <a:xfrm>
            <a:off x="1992313" y="188913"/>
            <a:ext cx="8229600" cy="576262"/>
          </a:xfrm>
        </p:spPr>
        <p:txBody>
          <a:bodyPr>
            <a:normAutofit fontScale="90000"/>
          </a:bodyPr>
          <a:lstStyle/>
          <a:p>
            <a:pPr eaLnBrk="1" hangingPunct="1"/>
            <a:r>
              <a:rPr lang="tr-TR" altLang="tr-TR" sz="3200" b="1" dirty="0">
                <a:solidFill>
                  <a:srgbClr val="FF0000"/>
                </a:solidFill>
              </a:rPr>
              <a:t>Tartılı Aritmetik Ortalama</a:t>
            </a:r>
            <a:r>
              <a:rPr lang="tr-TR" altLang="tr-TR" sz="3200" b="1" i="1" dirty="0"/>
              <a:t/>
            </a:r>
            <a:br>
              <a:rPr lang="tr-TR" altLang="tr-TR" sz="3200" b="1" i="1" dirty="0"/>
            </a:br>
            <a:endParaRPr lang="tr-TR" altLang="tr-TR" sz="3200" b="1" i="1" dirty="0"/>
          </a:p>
        </p:txBody>
      </p:sp>
      <p:sp>
        <p:nvSpPr>
          <p:cNvPr id="9219" name="Rectangle 3">
            <a:extLst>
              <a:ext uri="{FF2B5EF4-FFF2-40B4-BE49-F238E27FC236}">
                <a16:creationId xmlns:a16="http://schemas.microsoft.com/office/drawing/2014/main" id="{2866333B-FA43-49D3-809F-714EBD9A57A7}"/>
              </a:ext>
            </a:extLst>
          </p:cNvPr>
          <p:cNvSpPr>
            <a:spLocks noGrp="1" noChangeArrowheads="1"/>
          </p:cNvSpPr>
          <p:nvPr>
            <p:ph type="body" idx="1"/>
          </p:nvPr>
        </p:nvSpPr>
        <p:spPr>
          <a:xfrm>
            <a:off x="1703389" y="765176"/>
            <a:ext cx="8785225" cy="5832475"/>
          </a:xfrm>
        </p:spPr>
        <p:txBody>
          <a:bodyPr/>
          <a:lstStyle/>
          <a:p>
            <a:pPr algn="just" eaLnBrk="1" hangingPunct="1"/>
            <a:r>
              <a:rPr lang="tr-TR" altLang="tr-TR" sz="2400" dirty="0">
                <a:solidFill>
                  <a:schemeClr val="accent2"/>
                </a:solidFill>
              </a:rPr>
              <a:t>Bir serideki gözlem </a:t>
            </a:r>
            <a:r>
              <a:rPr lang="tr-TR" altLang="tr-TR" sz="2400" dirty="0" err="1">
                <a:solidFill>
                  <a:schemeClr val="accent2"/>
                </a:solidFill>
              </a:rPr>
              <a:t>değerlerlerinin</a:t>
            </a:r>
            <a:r>
              <a:rPr lang="tr-TR" altLang="tr-TR" sz="2400" dirty="0">
                <a:solidFill>
                  <a:schemeClr val="accent2"/>
                </a:solidFill>
              </a:rPr>
              <a:t> önem dereceleri farklı olursa, bu tür serilerin aritmetik ortalaması tartılı olarak hesaplanır. Bunun için önem derecesini gösteren katsayılar (tartılar) kullanılır. Örnek olarak öğrencilerin ortalama notlarını hesaplarken derslerin kredileri tartı olarak düşünülürken, ücretlerin belirlenmesinde kıdem tartı olarak kabul edilebilir.</a:t>
            </a:r>
          </a:p>
          <a:p>
            <a:pPr algn="just" eaLnBrk="1" hangingPunct="1"/>
            <a:r>
              <a:rPr lang="tr-TR" altLang="tr-TR" sz="2400" dirty="0">
                <a:solidFill>
                  <a:schemeClr val="accent2"/>
                </a:solidFill>
              </a:rPr>
              <a:t>Sınıflandırılmış serilerdeki gibi hesaplanır.</a:t>
            </a:r>
          </a:p>
          <a:p>
            <a:pPr marL="0" indent="0" algn="just" eaLnBrk="1" hangingPunct="1">
              <a:buNone/>
            </a:pPr>
            <a:endParaRPr lang="tr-TR" altLang="tr-TR" dirty="0">
              <a:solidFill>
                <a:schemeClr val="accent2"/>
              </a:solidFill>
            </a:endParaRPr>
          </a:p>
          <a:p>
            <a:pPr marL="0" indent="0" algn="just" eaLnBrk="1" hangingPunct="1">
              <a:buNone/>
            </a:pPr>
            <a:r>
              <a:rPr lang="tr-TR" altLang="tr-TR" dirty="0"/>
              <a:t>		</a:t>
            </a:r>
          </a:p>
        </p:txBody>
      </p:sp>
      <p:sp>
        <p:nvSpPr>
          <p:cNvPr id="9220" name="Rectangle 4">
            <a:extLst>
              <a:ext uri="{FF2B5EF4-FFF2-40B4-BE49-F238E27FC236}">
                <a16:creationId xmlns:a16="http://schemas.microsoft.com/office/drawing/2014/main" id="{85FB6C59-F954-4872-B8A6-0E5D9851D828}"/>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aphicFrame>
        <p:nvGraphicFramePr>
          <p:cNvPr id="9221" name="Object 5">
            <a:extLst>
              <a:ext uri="{FF2B5EF4-FFF2-40B4-BE49-F238E27FC236}">
                <a16:creationId xmlns:a16="http://schemas.microsoft.com/office/drawing/2014/main" id="{09BAC934-7D32-4D98-B9A3-98A52E0FA54A}"/>
              </a:ext>
            </a:extLst>
          </p:cNvPr>
          <p:cNvGraphicFramePr>
            <a:graphicFrameLocks noChangeAspect="1"/>
          </p:cNvGraphicFramePr>
          <p:nvPr>
            <p:extLst>
              <p:ext uri="{D42A27DB-BD31-4B8C-83A1-F6EECF244321}">
                <p14:modId xmlns:p14="http://schemas.microsoft.com/office/powerpoint/2010/main" val="2303538654"/>
              </p:ext>
            </p:extLst>
          </p:nvPr>
        </p:nvGraphicFramePr>
        <p:xfrm>
          <a:off x="2490886" y="3429000"/>
          <a:ext cx="2592387" cy="958850"/>
        </p:xfrm>
        <a:graphic>
          <a:graphicData uri="http://schemas.openxmlformats.org/presentationml/2006/ole">
            <mc:AlternateContent xmlns:mc="http://schemas.openxmlformats.org/markup-compatibility/2006">
              <mc:Choice xmlns:v="urn:schemas-microsoft-com:vml" Requires="v">
                <p:oleObj spid="_x0000_s2187" name="Denklem" r:id="rId3" imgW="850531" imgH="482391" progId="Equation.3">
                  <p:embed/>
                </p:oleObj>
              </mc:Choice>
              <mc:Fallback>
                <p:oleObj name="Denklem" r:id="rId3" imgW="850531" imgH="482391" progId="Equation.3">
                  <p:embed/>
                  <p:pic>
                    <p:nvPicPr>
                      <p:cNvPr id="9221" name="Object 5">
                        <a:extLst>
                          <a:ext uri="{FF2B5EF4-FFF2-40B4-BE49-F238E27FC236}">
                            <a16:creationId xmlns:a16="http://schemas.microsoft.com/office/drawing/2014/main" id="{09BAC934-7D32-4D98-B9A3-98A52E0FA5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0886" y="3429000"/>
                        <a:ext cx="2592387" cy="9588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2" name="Rectangle 6">
            <a:extLst>
              <a:ext uri="{FF2B5EF4-FFF2-40B4-BE49-F238E27FC236}">
                <a16:creationId xmlns:a16="http://schemas.microsoft.com/office/drawing/2014/main" id="{8735D545-9CCB-489C-A168-75D8B9617D67}"/>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9224" name="Rectangle 8">
            <a:extLst>
              <a:ext uri="{FF2B5EF4-FFF2-40B4-BE49-F238E27FC236}">
                <a16:creationId xmlns:a16="http://schemas.microsoft.com/office/drawing/2014/main" id="{C58B2DB1-CF38-4F88-AAA3-75BD71260ACB}"/>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223CE3-CCB4-47DF-9283-0A8147412CDB}"/>
              </a:ext>
            </a:extLst>
          </p:cNvPr>
          <p:cNvSpPr>
            <a:spLocks noGrp="1"/>
          </p:cNvSpPr>
          <p:nvPr>
            <p:ph type="title"/>
          </p:nvPr>
        </p:nvSpPr>
        <p:spPr/>
        <p:txBody>
          <a:bodyPr/>
          <a:lstStyle/>
          <a:p>
            <a:endParaRPr lang="tr-TR"/>
          </a:p>
        </p:txBody>
      </p:sp>
      <mc:AlternateContent xmlns:mc="http://schemas.openxmlformats.org/markup-compatibility/2006" xmlns:a14="http://schemas.microsoft.com/office/drawing/2010/main">
        <mc:Choice Requires="a14">
          <p:graphicFrame>
            <p:nvGraphicFramePr>
              <p:cNvPr id="4" name="Tablo 4">
                <a:extLst>
                  <a:ext uri="{FF2B5EF4-FFF2-40B4-BE49-F238E27FC236}">
                    <a16:creationId xmlns:a16="http://schemas.microsoft.com/office/drawing/2014/main" id="{4004D762-6D98-457D-9160-4FA797243771}"/>
                  </a:ext>
                </a:extLst>
              </p:cNvPr>
              <p:cNvGraphicFramePr>
                <a:graphicFrameLocks noGrp="1"/>
              </p:cNvGraphicFramePr>
              <p:nvPr>
                <p:ph idx="1"/>
                <p:extLst>
                  <p:ext uri="{D42A27DB-BD31-4B8C-83A1-F6EECF244321}">
                    <p14:modId xmlns:p14="http://schemas.microsoft.com/office/powerpoint/2010/main" val="2556581130"/>
                  </p:ext>
                </p:extLst>
              </p:nvPr>
            </p:nvGraphicFramePr>
            <p:xfrm>
              <a:off x="1103313" y="2052638"/>
              <a:ext cx="8947152" cy="2560320"/>
            </p:xfrm>
            <a:graphic>
              <a:graphicData uri="http://schemas.openxmlformats.org/drawingml/2006/table">
                <a:tbl>
                  <a:tblPr firstRow="1" bandRow="1">
                    <a:tableStyleId>{5C22544A-7EE6-4342-B048-85BDC9FD1C3A}</a:tableStyleId>
                  </a:tblPr>
                  <a:tblGrid>
                    <a:gridCol w="2236788">
                      <a:extLst>
                        <a:ext uri="{9D8B030D-6E8A-4147-A177-3AD203B41FA5}">
                          <a16:colId xmlns:a16="http://schemas.microsoft.com/office/drawing/2014/main" val="2234250023"/>
                        </a:ext>
                      </a:extLst>
                    </a:gridCol>
                    <a:gridCol w="2236788">
                      <a:extLst>
                        <a:ext uri="{9D8B030D-6E8A-4147-A177-3AD203B41FA5}">
                          <a16:colId xmlns:a16="http://schemas.microsoft.com/office/drawing/2014/main" val="302483018"/>
                        </a:ext>
                      </a:extLst>
                    </a:gridCol>
                    <a:gridCol w="2236788">
                      <a:extLst>
                        <a:ext uri="{9D8B030D-6E8A-4147-A177-3AD203B41FA5}">
                          <a16:colId xmlns:a16="http://schemas.microsoft.com/office/drawing/2014/main" val="418885253"/>
                        </a:ext>
                      </a:extLst>
                    </a:gridCol>
                    <a:gridCol w="2236788">
                      <a:extLst>
                        <a:ext uri="{9D8B030D-6E8A-4147-A177-3AD203B41FA5}">
                          <a16:colId xmlns:a16="http://schemas.microsoft.com/office/drawing/2014/main" val="2585850609"/>
                        </a:ext>
                      </a:extLst>
                    </a:gridCol>
                  </a:tblGrid>
                  <a:tr h="360185">
                    <a:tc>
                      <a:txBody>
                        <a:bodyPr/>
                        <a:lstStyle/>
                        <a:p>
                          <a:r>
                            <a:rPr lang="tr-TR" dirty="0"/>
                            <a:t>Dersler</a:t>
                          </a:r>
                        </a:p>
                      </a:txBody>
                      <a:tcPr marL="77801" marR="77801"/>
                    </a:tc>
                    <a:tc>
                      <a:txBody>
                        <a:bodyPr/>
                        <a:lstStyle/>
                        <a:p>
                          <a:r>
                            <a:rPr lang="tr-TR" dirty="0"/>
                            <a:t>Notu</a:t>
                          </a:r>
                          <a14:m>
                            <m:oMath xmlns:m="http://schemas.openxmlformats.org/officeDocument/2006/math">
                              <m:sSub>
                                <m:sSubPr>
                                  <m:ctrlPr>
                                    <a:rPr lang="tr-TR" i="1" smtClean="0">
                                      <a:latin typeface="Cambria Math" panose="02040503050406030204" pitchFamily="18" charset="0"/>
                                    </a:rPr>
                                  </m:ctrlPr>
                                </m:sSubPr>
                                <m:e>
                                  <m:r>
                                    <a:rPr lang="tr-TR" b="1" i="1" smtClean="0">
                                      <a:latin typeface="Cambria Math" panose="02040503050406030204" pitchFamily="18" charset="0"/>
                                    </a:rPr>
                                    <m:t>𝑿</m:t>
                                  </m:r>
                                </m:e>
                                <m:sub>
                                  <m:r>
                                    <a:rPr lang="tr-TR" b="1" i="1" smtClean="0">
                                      <a:latin typeface="Cambria Math" panose="02040503050406030204" pitchFamily="18" charset="0"/>
                                    </a:rPr>
                                    <m:t>𝒊</m:t>
                                  </m:r>
                                </m:sub>
                              </m:sSub>
                            </m:oMath>
                          </a14:m>
                          <a:endParaRPr lang="tr-TR" dirty="0"/>
                        </a:p>
                      </a:txBody>
                      <a:tcPr marL="77801" marR="77801"/>
                    </a:tc>
                    <a:tc>
                      <a:txBody>
                        <a:bodyPr/>
                        <a:lstStyle/>
                        <a:p>
                          <a:r>
                            <a:rPr lang="tr-TR" dirty="0"/>
                            <a:t>Kredisi</a:t>
                          </a:r>
                          <a14:m>
                            <m:oMath xmlns:m="http://schemas.openxmlformats.org/officeDocument/2006/math">
                              <m:sSub>
                                <m:sSubPr>
                                  <m:ctrlPr>
                                    <a:rPr lang="tr-TR" i="1" smtClean="0">
                                      <a:latin typeface="Cambria Math" panose="02040503050406030204" pitchFamily="18" charset="0"/>
                                    </a:rPr>
                                  </m:ctrlPr>
                                </m:sSubPr>
                                <m:e>
                                  <m:r>
                                    <a:rPr lang="tr-TR" b="1" i="1" smtClean="0">
                                      <a:latin typeface="Cambria Math" panose="02040503050406030204" pitchFamily="18" charset="0"/>
                                    </a:rPr>
                                    <m:t>𝒌</m:t>
                                  </m:r>
                                </m:e>
                                <m:sub>
                                  <m:r>
                                    <a:rPr lang="tr-TR" b="1" i="1" smtClean="0">
                                      <a:latin typeface="Cambria Math" panose="02040503050406030204" pitchFamily="18" charset="0"/>
                                    </a:rPr>
                                    <m:t>𝒊</m:t>
                                  </m:r>
                                </m:sub>
                              </m:sSub>
                            </m:oMath>
                          </a14:m>
                          <a:endParaRPr lang="tr-TR" dirty="0"/>
                        </a:p>
                      </a:txBody>
                      <a:tcPr marL="77801" marR="77801"/>
                    </a:tc>
                    <a:tc>
                      <a:txBody>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1" i="1" smtClean="0">
                                        <a:latin typeface="Cambria Math" panose="02040503050406030204" pitchFamily="18" charset="0"/>
                                      </a:rPr>
                                      <m:t>𝒌</m:t>
                                    </m:r>
                                  </m:e>
                                  <m:sub>
                                    <m:r>
                                      <a:rPr lang="tr-TR" b="1" i="1" smtClean="0">
                                        <a:latin typeface="Cambria Math" panose="02040503050406030204" pitchFamily="18" charset="0"/>
                                      </a:rPr>
                                      <m:t>𝒊</m:t>
                                    </m:r>
                                  </m:sub>
                                </m:sSub>
                                <m:sSub>
                                  <m:sSubPr>
                                    <m:ctrlPr>
                                      <a:rPr lang="tr-TR" i="1" smtClean="0">
                                        <a:latin typeface="Cambria Math" panose="02040503050406030204" pitchFamily="18" charset="0"/>
                                      </a:rPr>
                                    </m:ctrlPr>
                                  </m:sSubPr>
                                  <m:e>
                                    <m:r>
                                      <a:rPr lang="tr-TR" b="1" i="1" smtClean="0">
                                        <a:latin typeface="Cambria Math" panose="02040503050406030204" pitchFamily="18" charset="0"/>
                                      </a:rPr>
                                      <m:t>𝑿</m:t>
                                    </m:r>
                                  </m:e>
                                  <m:sub>
                                    <m:r>
                                      <a:rPr lang="tr-TR" b="1" i="1" smtClean="0">
                                        <a:latin typeface="Cambria Math" panose="02040503050406030204" pitchFamily="18" charset="0"/>
                                      </a:rPr>
                                      <m:t>𝒊</m:t>
                                    </m:r>
                                  </m:sub>
                                </m:sSub>
                              </m:oMath>
                            </m:oMathPara>
                          </a14:m>
                          <a:endParaRPr lang="tr-TR" dirty="0"/>
                        </a:p>
                      </a:txBody>
                      <a:tcPr marL="77801" marR="77801"/>
                    </a:tc>
                    <a:extLst>
                      <a:ext uri="{0D108BD9-81ED-4DB2-BD59-A6C34878D82A}">
                        <a16:rowId xmlns:a16="http://schemas.microsoft.com/office/drawing/2014/main" val="2492834626"/>
                      </a:ext>
                    </a:extLst>
                  </a:tr>
                  <a:tr h="360185">
                    <a:tc>
                      <a:txBody>
                        <a:bodyPr/>
                        <a:lstStyle/>
                        <a:p>
                          <a:r>
                            <a:rPr lang="tr-TR" dirty="0"/>
                            <a:t>İstatistik</a:t>
                          </a:r>
                        </a:p>
                      </a:txBody>
                      <a:tcPr marL="77801" marR="77801"/>
                    </a:tc>
                    <a:tc>
                      <a:txBody>
                        <a:bodyPr/>
                        <a:lstStyle/>
                        <a:p>
                          <a:r>
                            <a:rPr lang="tr-TR" dirty="0"/>
                            <a:t>70</a:t>
                          </a:r>
                        </a:p>
                      </a:txBody>
                      <a:tcPr marL="77801" marR="77801"/>
                    </a:tc>
                    <a:tc>
                      <a:txBody>
                        <a:bodyPr/>
                        <a:lstStyle/>
                        <a:p>
                          <a:r>
                            <a:rPr lang="tr-TR" dirty="0"/>
                            <a:t>3</a:t>
                          </a:r>
                        </a:p>
                      </a:txBody>
                      <a:tcPr marL="77801" marR="77801"/>
                    </a:tc>
                    <a:tc>
                      <a:txBody>
                        <a:bodyPr/>
                        <a:lstStyle/>
                        <a:p>
                          <a:r>
                            <a:rPr lang="tr-TR" dirty="0"/>
                            <a:t>210</a:t>
                          </a:r>
                        </a:p>
                      </a:txBody>
                      <a:tcPr marL="77801" marR="77801"/>
                    </a:tc>
                    <a:extLst>
                      <a:ext uri="{0D108BD9-81ED-4DB2-BD59-A6C34878D82A}">
                        <a16:rowId xmlns:a16="http://schemas.microsoft.com/office/drawing/2014/main" val="1558316556"/>
                      </a:ext>
                    </a:extLst>
                  </a:tr>
                  <a:tr h="360185">
                    <a:tc>
                      <a:txBody>
                        <a:bodyPr/>
                        <a:lstStyle/>
                        <a:p>
                          <a:r>
                            <a:rPr lang="tr-TR" dirty="0"/>
                            <a:t>İşletme</a:t>
                          </a:r>
                        </a:p>
                      </a:txBody>
                      <a:tcPr marL="77801" marR="77801"/>
                    </a:tc>
                    <a:tc>
                      <a:txBody>
                        <a:bodyPr/>
                        <a:lstStyle/>
                        <a:p>
                          <a:r>
                            <a:rPr lang="tr-TR" dirty="0"/>
                            <a:t>75</a:t>
                          </a:r>
                        </a:p>
                      </a:txBody>
                      <a:tcPr marL="77801" marR="77801"/>
                    </a:tc>
                    <a:tc>
                      <a:txBody>
                        <a:bodyPr/>
                        <a:lstStyle/>
                        <a:p>
                          <a:r>
                            <a:rPr lang="tr-TR" dirty="0"/>
                            <a:t>3</a:t>
                          </a:r>
                        </a:p>
                      </a:txBody>
                      <a:tcPr marL="77801" marR="77801"/>
                    </a:tc>
                    <a:tc>
                      <a:txBody>
                        <a:bodyPr/>
                        <a:lstStyle/>
                        <a:p>
                          <a:r>
                            <a:rPr lang="tr-TR" dirty="0"/>
                            <a:t>225</a:t>
                          </a:r>
                        </a:p>
                      </a:txBody>
                      <a:tcPr marL="77801" marR="77801"/>
                    </a:tc>
                    <a:extLst>
                      <a:ext uri="{0D108BD9-81ED-4DB2-BD59-A6C34878D82A}">
                        <a16:rowId xmlns:a16="http://schemas.microsoft.com/office/drawing/2014/main" val="1801211228"/>
                      </a:ext>
                    </a:extLst>
                  </a:tr>
                  <a:tr h="360185">
                    <a:tc>
                      <a:txBody>
                        <a:bodyPr/>
                        <a:lstStyle/>
                        <a:p>
                          <a:r>
                            <a:rPr lang="tr-TR" dirty="0"/>
                            <a:t>Muhasebe</a:t>
                          </a:r>
                        </a:p>
                      </a:txBody>
                      <a:tcPr marL="77801" marR="77801"/>
                    </a:tc>
                    <a:tc>
                      <a:txBody>
                        <a:bodyPr/>
                        <a:lstStyle/>
                        <a:p>
                          <a:r>
                            <a:rPr lang="tr-TR" dirty="0"/>
                            <a:t>60</a:t>
                          </a:r>
                        </a:p>
                      </a:txBody>
                      <a:tcPr marL="77801" marR="77801"/>
                    </a:tc>
                    <a:tc>
                      <a:txBody>
                        <a:bodyPr/>
                        <a:lstStyle/>
                        <a:p>
                          <a:r>
                            <a:rPr lang="tr-TR" dirty="0"/>
                            <a:t>3</a:t>
                          </a:r>
                        </a:p>
                      </a:txBody>
                      <a:tcPr marL="77801" marR="77801"/>
                    </a:tc>
                    <a:tc>
                      <a:txBody>
                        <a:bodyPr/>
                        <a:lstStyle/>
                        <a:p>
                          <a:r>
                            <a:rPr lang="tr-TR" dirty="0"/>
                            <a:t>180</a:t>
                          </a:r>
                        </a:p>
                      </a:txBody>
                      <a:tcPr marL="77801" marR="77801"/>
                    </a:tc>
                    <a:extLst>
                      <a:ext uri="{0D108BD9-81ED-4DB2-BD59-A6C34878D82A}">
                        <a16:rowId xmlns:a16="http://schemas.microsoft.com/office/drawing/2014/main" val="103830914"/>
                      </a:ext>
                    </a:extLst>
                  </a:tr>
                  <a:tr h="360185">
                    <a:tc>
                      <a:txBody>
                        <a:bodyPr/>
                        <a:lstStyle/>
                        <a:p>
                          <a:r>
                            <a:rPr lang="tr-TR" dirty="0"/>
                            <a:t>Matematik</a:t>
                          </a:r>
                        </a:p>
                      </a:txBody>
                      <a:tcPr marL="77801" marR="77801"/>
                    </a:tc>
                    <a:tc>
                      <a:txBody>
                        <a:bodyPr/>
                        <a:lstStyle/>
                        <a:p>
                          <a:r>
                            <a:rPr lang="tr-TR" dirty="0"/>
                            <a:t>65</a:t>
                          </a:r>
                        </a:p>
                      </a:txBody>
                      <a:tcPr marL="77801" marR="77801"/>
                    </a:tc>
                    <a:tc>
                      <a:txBody>
                        <a:bodyPr/>
                        <a:lstStyle/>
                        <a:p>
                          <a:r>
                            <a:rPr lang="tr-TR" dirty="0"/>
                            <a:t>2</a:t>
                          </a:r>
                        </a:p>
                      </a:txBody>
                      <a:tcPr marL="77801" marR="77801"/>
                    </a:tc>
                    <a:tc>
                      <a:txBody>
                        <a:bodyPr/>
                        <a:lstStyle/>
                        <a:p>
                          <a:r>
                            <a:rPr lang="tr-TR" dirty="0"/>
                            <a:t>130</a:t>
                          </a:r>
                        </a:p>
                      </a:txBody>
                      <a:tcPr marL="77801" marR="77801"/>
                    </a:tc>
                    <a:extLst>
                      <a:ext uri="{0D108BD9-81ED-4DB2-BD59-A6C34878D82A}">
                        <a16:rowId xmlns:a16="http://schemas.microsoft.com/office/drawing/2014/main" val="2525249808"/>
                      </a:ext>
                    </a:extLst>
                  </a:tr>
                  <a:tr h="360185">
                    <a:tc>
                      <a:txBody>
                        <a:bodyPr/>
                        <a:lstStyle/>
                        <a:p>
                          <a:r>
                            <a:rPr lang="tr-TR" dirty="0"/>
                            <a:t>İngilizce</a:t>
                          </a:r>
                        </a:p>
                      </a:txBody>
                      <a:tcPr marL="77801" marR="77801"/>
                    </a:tc>
                    <a:tc>
                      <a:txBody>
                        <a:bodyPr/>
                        <a:lstStyle/>
                        <a:p>
                          <a:r>
                            <a:rPr lang="tr-TR" dirty="0"/>
                            <a:t>70</a:t>
                          </a:r>
                        </a:p>
                      </a:txBody>
                      <a:tcPr marL="77801" marR="77801"/>
                    </a:tc>
                    <a:tc>
                      <a:txBody>
                        <a:bodyPr/>
                        <a:lstStyle/>
                        <a:p>
                          <a:r>
                            <a:rPr lang="tr-TR" dirty="0"/>
                            <a:t>2</a:t>
                          </a:r>
                        </a:p>
                      </a:txBody>
                      <a:tcPr marL="77801" marR="77801"/>
                    </a:tc>
                    <a:tc>
                      <a:txBody>
                        <a:bodyPr/>
                        <a:lstStyle/>
                        <a:p>
                          <a:r>
                            <a:rPr lang="tr-TR" dirty="0"/>
                            <a:t>140</a:t>
                          </a:r>
                        </a:p>
                      </a:txBody>
                      <a:tcPr marL="77801" marR="77801"/>
                    </a:tc>
                    <a:extLst>
                      <a:ext uri="{0D108BD9-81ED-4DB2-BD59-A6C34878D82A}">
                        <a16:rowId xmlns:a16="http://schemas.microsoft.com/office/drawing/2014/main" val="1478906231"/>
                      </a:ext>
                    </a:extLst>
                  </a:tr>
                  <a:tr h="360185">
                    <a:tc>
                      <a:txBody>
                        <a:bodyPr/>
                        <a:lstStyle/>
                        <a:p>
                          <a:r>
                            <a:rPr lang="tr-TR" dirty="0"/>
                            <a:t>Toplam</a:t>
                          </a:r>
                        </a:p>
                      </a:txBody>
                      <a:tcPr marL="77801" marR="77801"/>
                    </a:tc>
                    <a:tc>
                      <a:txBody>
                        <a:bodyPr/>
                        <a:lstStyle/>
                        <a:p>
                          <a:endParaRPr lang="tr-TR" dirty="0"/>
                        </a:p>
                      </a:txBody>
                      <a:tcPr marL="77801" marR="77801"/>
                    </a:tc>
                    <a:tc>
                      <a:txBody>
                        <a:bodyPr/>
                        <a:lstStyle/>
                        <a:p>
                          <a:r>
                            <a:rPr lang="tr-TR" dirty="0"/>
                            <a:t>13</a:t>
                          </a:r>
                        </a:p>
                      </a:txBody>
                      <a:tcPr marL="77801" marR="77801"/>
                    </a:tc>
                    <a:tc>
                      <a:txBody>
                        <a:bodyPr/>
                        <a:lstStyle/>
                        <a:p>
                          <a:r>
                            <a:rPr lang="tr-TR" dirty="0"/>
                            <a:t>885</a:t>
                          </a:r>
                        </a:p>
                      </a:txBody>
                      <a:tcPr marL="77801" marR="77801"/>
                    </a:tc>
                    <a:extLst>
                      <a:ext uri="{0D108BD9-81ED-4DB2-BD59-A6C34878D82A}">
                        <a16:rowId xmlns:a16="http://schemas.microsoft.com/office/drawing/2014/main" val="3923875433"/>
                      </a:ext>
                    </a:extLst>
                  </a:tr>
                </a:tbl>
              </a:graphicData>
            </a:graphic>
          </p:graphicFrame>
        </mc:Choice>
        <mc:Fallback xmlns="">
          <p:graphicFrame>
            <p:nvGraphicFramePr>
              <p:cNvPr id="4" name="Tablo 4">
                <a:extLst>
                  <a:ext uri="{FF2B5EF4-FFF2-40B4-BE49-F238E27FC236}">
                    <a16:creationId xmlns:a16="http://schemas.microsoft.com/office/drawing/2014/main" id="{4004D762-6D98-457D-9160-4FA797243771}"/>
                  </a:ext>
                </a:extLst>
              </p:cNvPr>
              <p:cNvGraphicFramePr>
                <a:graphicFrameLocks noGrp="1"/>
              </p:cNvGraphicFramePr>
              <p:nvPr>
                <p:ph idx="1"/>
                <p:extLst>
                  <p:ext uri="{D42A27DB-BD31-4B8C-83A1-F6EECF244321}">
                    <p14:modId xmlns:p14="http://schemas.microsoft.com/office/powerpoint/2010/main" val="2556581130"/>
                  </p:ext>
                </p:extLst>
              </p:nvPr>
            </p:nvGraphicFramePr>
            <p:xfrm>
              <a:off x="1103313" y="2052638"/>
              <a:ext cx="8947152" cy="2560320"/>
            </p:xfrm>
            <a:graphic>
              <a:graphicData uri="http://schemas.openxmlformats.org/drawingml/2006/table">
                <a:tbl>
                  <a:tblPr firstRow="1" bandRow="1">
                    <a:tableStyleId>{5C22544A-7EE6-4342-B048-85BDC9FD1C3A}</a:tableStyleId>
                  </a:tblPr>
                  <a:tblGrid>
                    <a:gridCol w="2236788">
                      <a:extLst>
                        <a:ext uri="{9D8B030D-6E8A-4147-A177-3AD203B41FA5}">
                          <a16:colId xmlns:a16="http://schemas.microsoft.com/office/drawing/2014/main" val="2234250023"/>
                        </a:ext>
                      </a:extLst>
                    </a:gridCol>
                    <a:gridCol w="2236788">
                      <a:extLst>
                        <a:ext uri="{9D8B030D-6E8A-4147-A177-3AD203B41FA5}">
                          <a16:colId xmlns:a16="http://schemas.microsoft.com/office/drawing/2014/main" val="302483018"/>
                        </a:ext>
                      </a:extLst>
                    </a:gridCol>
                    <a:gridCol w="2236788">
                      <a:extLst>
                        <a:ext uri="{9D8B030D-6E8A-4147-A177-3AD203B41FA5}">
                          <a16:colId xmlns:a16="http://schemas.microsoft.com/office/drawing/2014/main" val="418885253"/>
                        </a:ext>
                      </a:extLst>
                    </a:gridCol>
                    <a:gridCol w="2236788">
                      <a:extLst>
                        <a:ext uri="{9D8B030D-6E8A-4147-A177-3AD203B41FA5}">
                          <a16:colId xmlns:a16="http://schemas.microsoft.com/office/drawing/2014/main" val="2585850609"/>
                        </a:ext>
                      </a:extLst>
                    </a:gridCol>
                  </a:tblGrid>
                  <a:tr h="365760">
                    <a:tc>
                      <a:txBody>
                        <a:bodyPr/>
                        <a:lstStyle/>
                        <a:p>
                          <a:r>
                            <a:rPr lang="tr-TR" dirty="0"/>
                            <a:t>Dersler</a:t>
                          </a:r>
                        </a:p>
                      </a:txBody>
                      <a:tcPr marL="77801" marR="77801"/>
                    </a:tc>
                    <a:tc>
                      <a:txBody>
                        <a:bodyPr/>
                        <a:lstStyle/>
                        <a:p>
                          <a:endParaRPr lang="tr-TR"/>
                        </a:p>
                      </a:txBody>
                      <a:tcPr marL="77801" marR="77801">
                        <a:blipFill>
                          <a:blip r:embed="rId2"/>
                          <a:stretch>
                            <a:fillRect l="-100000" t="-8333" r="-200543" b="-628333"/>
                          </a:stretch>
                        </a:blipFill>
                      </a:tcPr>
                    </a:tc>
                    <a:tc>
                      <a:txBody>
                        <a:bodyPr/>
                        <a:lstStyle/>
                        <a:p>
                          <a:endParaRPr lang="tr-TR"/>
                        </a:p>
                      </a:txBody>
                      <a:tcPr marL="77801" marR="77801">
                        <a:blipFill>
                          <a:blip r:embed="rId2"/>
                          <a:stretch>
                            <a:fillRect l="-200545" t="-8333" r="-101090" b="-628333"/>
                          </a:stretch>
                        </a:blipFill>
                      </a:tcPr>
                    </a:tc>
                    <a:tc>
                      <a:txBody>
                        <a:bodyPr/>
                        <a:lstStyle/>
                        <a:p>
                          <a:endParaRPr lang="tr-TR"/>
                        </a:p>
                      </a:txBody>
                      <a:tcPr marL="77801" marR="77801">
                        <a:blipFill>
                          <a:blip r:embed="rId2"/>
                          <a:stretch>
                            <a:fillRect l="-300545" t="-8333" r="-1090" b="-628333"/>
                          </a:stretch>
                        </a:blipFill>
                      </a:tcPr>
                    </a:tc>
                    <a:extLst>
                      <a:ext uri="{0D108BD9-81ED-4DB2-BD59-A6C34878D82A}">
                        <a16:rowId xmlns:a16="http://schemas.microsoft.com/office/drawing/2014/main" val="2492834626"/>
                      </a:ext>
                    </a:extLst>
                  </a:tr>
                  <a:tr h="365760">
                    <a:tc>
                      <a:txBody>
                        <a:bodyPr/>
                        <a:lstStyle/>
                        <a:p>
                          <a:r>
                            <a:rPr lang="tr-TR" dirty="0"/>
                            <a:t>İstatistik</a:t>
                          </a:r>
                        </a:p>
                      </a:txBody>
                      <a:tcPr marL="77801" marR="77801"/>
                    </a:tc>
                    <a:tc>
                      <a:txBody>
                        <a:bodyPr/>
                        <a:lstStyle/>
                        <a:p>
                          <a:r>
                            <a:rPr lang="tr-TR" dirty="0"/>
                            <a:t>70</a:t>
                          </a:r>
                        </a:p>
                      </a:txBody>
                      <a:tcPr marL="77801" marR="77801"/>
                    </a:tc>
                    <a:tc>
                      <a:txBody>
                        <a:bodyPr/>
                        <a:lstStyle/>
                        <a:p>
                          <a:r>
                            <a:rPr lang="tr-TR" dirty="0"/>
                            <a:t>3</a:t>
                          </a:r>
                        </a:p>
                      </a:txBody>
                      <a:tcPr marL="77801" marR="77801"/>
                    </a:tc>
                    <a:tc>
                      <a:txBody>
                        <a:bodyPr/>
                        <a:lstStyle/>
                        <a:p>
                          <a:r>
                            <a:rPr lang="tr-TR" dirty="0"/>
                            <a:t>210</a:t>
                          </a:r>
                        </a:p>
                      </a:txBody>
                      <a:tcPr marL="77801" marR="77801"/>
                    </a:tc>
                    <a:extLst>
                      <a:ext uri="{0D108BD9-81ED-4DB2-BD59-A6C34878D82A}">
                        <a16:rowId xmlns:a16="http://schemas.microsoft.com/office/drawing/2014/main" val="1558316556"/>
                      </a:ext>
                    </a:extLst>
                  </a:tr>
                  <a:tr h="365760">
                    <a:tc>
                      <a:txBody>
                        <a:bodyPr/>
                        <a:lstStyle/>
                        <a:p>
                          <a:r>
                            <a:rPr lang="tr-TR" dirty="0"/>
                            <a:t>İşletme</a:t>
                          </a:r>
                        </a:p>
                      </a:txBody>
                      <a:tcPr marL="77801" marR="77801"/>
                    </a:tc>
                    <a:tc>
                      <a:txBody>
                        <a:bodyPr/>
                        <a:lstStyle/>
                        <a:p>
                          <a:r>
                            <a:rPr lang="tr-TR" dirty="0"/>
                            <a:t>75</a:t>
                          </a:r>
                        </a:p>
                      </a:txBody>
                      <a:tcPr marL="77801" marR="77801"/>
                    </a:tc>
                    <a:tc>
                      <a:txBody>
                        <a:bodyPr/>
                        <a:lstStyle/>
                        <a:p>
                          <a:r>
                            <a:rPr lang="tr-TR" dirty="0"/>
                            <a:t>3</a:t>
                          </a:r>
                        </a:p>
                      </a:txBody>
                      <a:tcPr marL="77801" marR="77801"/>
                    </a:tc>
                    <a:tc>
                      <a:txBody>
                        <a:bodyPr/>
                        <a:lstStyle/>
                        <a:p>
                          <a:r>
                            <a:rPr lang="tr-TR" dirty="0"/>
                            <a:t>225</a:t>
                          </a:r>
                        </a:p>
                      </a:txBody>
                      <a:tcPr marL="77801" marR="77801"/>
                    </a:tc>
                    <a:extLst>
                      <a:ext uri="{0D108BD9-81ED-4DB2-BD59-A6C34878D82A}">
                        <a16:rowId xmlns:a16="http://schemas.microsoft.com/office/drawing/2014/main" val="1801211228"/>
                      </a:ext>
                    </a:extLst>
                  </a:tr>
                  <a:tr h="365760">
                    <a:tc>
                      <a:txBody>
                        <a:bodyPr/>
                        <a:lstStyle/>
                        <a:p>
                          <a:r>
                            <a:rPr lang="tr-TR" dirty="0"/>
                            <a:t>Muhasebe</a:t>
                          </a:r>
                        </a:p>
                      </a:txBody>
                      <a:tcPr marL="77801" marR="77801"/>
                    </a:tc>
                    <a:tc>
                      <a:txBody>
                        <a:bodyPr/>
                        <a:lstStyle/>
                        <a:p>
                          <a:r>
                            <a:rPr lang="tr-TR" dirty="0"/>
                            <a:t>60</a:t>
                          </a:r>
                        </a:p>
                      </a:txBody>
                      <a:tcPr marL="77801" marR="77801"/>
                    </a:tc>
                    <a:tc>
                      <a:txBody>
                        <a:bodyPr/>
                        <a:lstStyle/>
                        <a:p>
                          <a:r>
                            <a:rPr lang="tr-TR" dirty="0"/>
                            <a:t>3</a:t>
                          </a:r>
                        </a:p>
                      </a:txBody>
                      <a:tcPr marL="77801" marR="77801"/>
                    </a:tc>
                    <a:tc>
                      <a:txBody>
                        <a:bodyPr/>
                        <a:lstStyle/>
                        <a:p>
                          <a:r>
                            <a:rPr lang="tr-TR" dirty="0"/>
                            <a:t>180</a:t>
                          </a:r>
                        </a:p>
                      </a:txBody>
                      <a:tcPr marL="77801" marR="77801"/>
                    </a:tc>
                    <a:extLst>
                      <a:ext uri="{0D108BD9-81ED-4DB2-BD59-A6C34878D82A}">
                        <a16:rowId xmlns:a16="http://schemas.microsoft.com/office/drawing/2014/main" val="103830914"/>
                      </a:ext>
                    </a:extLst>
                  </a:tr>
                  <a:tr h="365760">
                    <a:tc>
                      <a:txBody>
                        <a:bodyPr/>
                        <a:lstStyle/>
                        <a:p>
                          <a:r>
                            <a:rPr lang="tr-TR" dirty="0"/>
                            <a:t>Matematik</a:t>
                          </a:r>
                        </a:p>
                      </a:txBody>
                      <a:tcPr marL="77801" marR="77801"/>
                    </a:tc>
                    <a:tc>
                      <a:txBody>
                        <a:bodyPr/>
                        <a:lstStyle/>
                        <a:p>
                          <a:r>
                            <a:rPr lang="tr-TR" dirty="0"/>
                            <a:t>65</a:t>
                          </a:r>
                        </a:p>
                      </a:txBody>
                      <a:tcPr marL="77801" marR="77801"/>
                    </a:tc>
                    <a:tc>
                      <a:txBody>
                        <a:bodyPr/>
                        <a:lstStyle/>
                        <a:p>
                          <a:r>
                            <a:rPr lang="tr-TR" dirty="0"/>
                            <a:t>2</a:t>
                          </a:r>
                        </a:p>
                      </a:txBody>
                      <a:tcPr marL="77801" marR="77801"/>
                    </a:tc>
                    <a:tc>
                      <a:txBody>
                        <a:bodyPr/>
                        <a:lstStyle/>
                        <a:p>
                          <a:r>
                            <a:rPr lang="tr-TR" dirty="0"/>
                            <a:t>130</a:t>
                          </a:r>
                        </a:p>
                      </a:txBody>
                      <a:tcPr marL="77801" marR="77801"/>
                    </a:tc>
                    <a:extLst>
                      <a:ext uri="{0D108BD9-81ED-4DB2-BD59-A6C34878D82A}">
                        <a16:rowId xmlns:a16="http://schemas.microsoft.com/office/drawing/2014/main" val="2525249808"/>
                      </a:ext>
                    </a:extLst>
                  </a:tr>
                  <a:tr h="365760">
                    <a:tc>
                      <a:txBody>
                        <a:bodyPr/>
                        <a:lstStyle/>
                        <a:p>
                          <a:r>
                            <a:rPr lang="tr-TR" dirty="0"/>
                            <a:t>İngilizce</a:t>
                          </a:r>
                        </a:p>
                      </a:txBody>
                      <a:tcPr marL="77801" marR="77801"/>
                    </a:tc>
                    <a:tc>
                      <a:txBody>
                        <a:bodyPr/>
                        <a:lstStyle/>
                        <a:p>
                          <a:r>
                            <a:rPr lang="tr-TR" dirty="0"/>
                            <a:t>70</a:t>
                          </a:r>
                        </a:p>
                      </a:txBody>
                      <a:tcPr marL="77801" marR="77801"/>
                    </a:tc>
                    <a:tc>
                      <a:txBody>
                        <a:bodyPr/>
                        <a:lstStyle/>
                        <a:p>
                          <a:r>
                            <a:rPr lang="tr-TR" dirty="0"/>
                            <a:t>2</a:t>
                          </a:r>
                        </a:p>
                      </a:txBody>
                      <a:tcPr marL="77801" marR="77801"/>
                    </a:tc>
                    <a:tc>
                      <a:txBody>
                        <a:bodyPr/>
                        <a:lstStyle/>
                        <a:p>
                          <a:r>
                            <a:rPr lang="tr-TR" dirty="0"/>
                            <a:t>140</a:t>
                          </a:r>
                        </a:p>
                      </a:txBody>
                      <a:tcPr marL="77801" marR="77801"/>
                    </a:tc>
                    <a:extLst>
                      <a:ext uri="{0D108BD9-81ED-4DB2-BD59-A6C34878D82A}">
                        <a16:rowId xmlns:a16="http://schemas.microsoft.com/office/drawing/2014/main" val="1478906231"/>
                      </a:ext>
                    </a:extLst>
                  </a:tr>
                  <a:tr h="365760">
                    <a:tc>
                      <a:txBody>
                        <a:bodyPr/>
                        <a:lstStyle/>
                        <a:p>
                          <a:r>
                            <a:rPr lang="tr-TR" dirty="0"/>
                            <a:t>Toplam</a:t>
                          </a:r>
                        </a:p>
                      </a:txBody>
                      <a:tcPr marL="77801" marR="77801"/>
                    </a:tc>
                    <a:tc>
                      <a:txBody>
                        <a:bodyPr/>
                        <a:lstStyle/>
                        <a:p>
                          <a:endParaRPr lang="tr-TR" dirty="0"/>
                        </a:p>
                      </a:txBody>
                      <a:tcPr marL="77801" marR="77801"/>
                    </a:tc>
                    <a:tc>
                      <a:txBody>
                        <a:bodyPr/>
                        <a:lstStyle/>
                        <a:p>
                          <a:r>
                            <a:rPr lang="tr-TR" dirty="0"/>
                            <a:t>13</a:t>
                          </a:r>
                        </a:p>
                      </a:txBody>
                      <a:tcPr marL="77801" marR="77801"/>
                    </a:tc>
                    <a:tc>
                      <a:txBody>
                        <a:bodyPr/>
                        <a:lstStyle/>
                        <a:p>
                          <a:r>
                            <a:rPr lang="tr-TR" dirty="0"/>
                            <a:t>885</a:t>
                          </a:r>
                        </a:p>
                      </a:txBody>
                      <a:tcPr marL="77801" marR="77801"/>
                    </a:tc>
                    <a:extLst>
                      <a:ext uri="{0D108BD9-81ED-4DB2-BD59-A6C34878D82A}">
                        <a16:rowId xmlns:a16="http://schemas.microsoft.com/office/drawing/2014/main" val="3923875433"/>
                      </a:ext>
                    </a:extLst>
                  </a:tr>
                </a:tbl>
              </a:graphicData>
            </a:graphic>
          </p:graphicFrame>
        </mc:Fallback>
      </mc:AlternateContent>
      <mc:AlternateContent xmlns:mc="http://schemas.openxmlformats.org/markup-compatibility/2006" xmlns:a14="http://schemas.microsoft.com/office/drawing/2010/main">
        <mc:Choice Requires="a14">
          <p:sp>
            <p:nvSpPr>
              <p:cNvPr id="6" name="Metin kutusu 5">
                <a:extLst>
                  <a:ext uri="{FF2B5EF4-FFF2-40B4-BE49-F238E27FC236}">
                    <a16:creationId xmlns:a16="http://schemas.microsoft.com/office/drawing/2014/main" id="{8A8A322E-B0D5-4865-8535-6337B668914D}"/>
                  </a:ext>
                </a:extLst>
              </p:cNvPr>
              <p:cNvSpPr txBox="1"/>
              <p:nvPr/>
            </p:nvSpPr>
            <p:spPr>
              <a:xfrm>
                <a:off x="2532183" y="4881489"/>
                <a:ext cx="3291841" cy="58233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panose="02040503050406030204" pitchFamily="18" charset="0"/>
                            </a:rPr>
                            <m:t>𝑋</m:t>
                          </m:r>
                        </m:e>
                      </m:acc>
                      <m:r>
                        <a:rPr lang="tr-TR" b="0" i="1" smtClean="0">
                          <a:latin typeface="Cambria Math" panose="02040503050406030204" pitchFamily="18" charset="0"/>
                        </a:rPr>
                        <m:t>=</m:t>
                      </m:r>
                      <m:f>
                        <m:fPr>
                          <m:ctrlPr>
                            <a:rPr lang="tr-TR" b="0" i="1" smtClean="0">
                              <a:latin typeface="Cambria Math" panose="02040503050406030204" pitchFamily="18" charset="0"/>
                            </a:rPr>
                          </m:ctrlPr>
                        </m:fPr>
                        <m:num>
                          <m:nary>
                            <m:naryPr>
                              <m:chr m:val="∑"/>
                              <m:subHide m:val="on"/>
                              <m:supHide m:val="on"/>
                              <m:ctrlPr>
                                <a:rPr lang="tr-TR" b="0" i="1" smtClean="0">
                                  <a:latin typeface="Cambria Math" panose="02040503050406030204" pitchFamily="18" charset="0"/>
                                </a:rPr>
                              </m:ctrlPr>
                            </m:naryPr>
                            <m:sub/>
                            <m:sup/>
                            <m:e>
                              <m:sSub>
                                <m:sSubPr>
                                  <m:ctrlPr>
                                    <a:rPr lang="tr-TR" b="0" i="1" smtClean="0">
                                      <a:latin typeface="Cambria Math" panose="02040503050406030204" pitchFamily="18" charset="0"/>
                                    </a:rPr>
                                  </m:ctrlPr>
                                </m:sSubPr>
                                <m:e>
                                  <m:r>
                                    <a:rPr lang="tr-TR" b="0" i="1" smtClean="0">
                                      <a:latin typeface="Cambria Math" panose="02040503050406030204" pitchFamily="18" charset="0"/>
                                    </a:rPr>
                                    <m:t>𝑘</m:t>
                                  </m:r>
                                </m:e>
                                <m:sub>
                                  <m:r>
                                    <a:rPr lang="tr-TR" b="0" i="1" smtClean="0">
                                      <a:latin typeface="Cambria Math" panose="02040503050406030204" pitchFamily="18" charset="0"/>
                                    </a:rPr>
                                    <m:t>𝑖</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𝑋</m:t>
                                  </m:r>
                                </m:e>
                                <m:sub>
                                  <m:r>
                                    <a:rPr lang="tr-TR" b="0" i="1" smtClean="0">
                                      <a:latin typeface="Cambria Math" panose="02040503050406030204" pitchFamily="18" charset="0"/>
                                    </a:rPr>
                                    <m:t>𝑖</m:t>
                                  </m:r>
                                </m:sub>
                              </m:sSub>
                            </m:e>
                          </m:nary>
                        </m:num>
                        <m:den>
                          <m:nary>
                            <m:naryPr>
                              <m:chr m:val="∑"/>
                              <m:subHide m:val="on"/>
                              <m:supHide m:val="on"/>
                              <m:ctrlPr>
                                <a:rPr lang="tr-TR" b="0" i="1" smtClean="0">
                                  <a:latin typeface="Cambria Math" panose="02040503050406030204" pitchFamily="18" charset="0"/>
                                </a:rPr>
                              </m:ctrlPr>
                            </m:naryPr>
                            <m:sub/>
                            <m:sup/>
                            <m:e>
                              <m:sSub>
                                <m:sSubPr>
                                  <m:ctrlPr>
                                    <a:rPr lang="tr-TR" b="0" i="1" smtClean="0">
                                      <a:latin typeface="Cambria Math" panose="02040503050406030204" pitchFamily="18" charset="0"/>
                                    </a:rPr>
                                  </m:ctrlPr>
                                </m:sSubPr>
                                <m:e>
                                  <m:r>
                                    <a:rPr lang="tr-TR" b="0" i="1" smtClean="0">
                                      <a:latin typeface="Cambria Math" panose="02040503050406030204" pitchFamily="18" charset="0"/>
                                    </a:rPr>
                                    <m:t>𝑘</m:t>
                                  </m:r>
                                </m:e>
                                <m:sub>
                                  <m:r>
                                    <a:rPr lang="tr-TR" b="0" i="1" smtClean="0">
                                      <a:latin typeface="Cambria Math" panose="02040503050406030204" pitchFamily="18" charset="0"/>
                                    </a:rPr>
                                    <m:t>𝑖</m:t>
                                  </m:r>
                                </m:sub>
                              </m:sSub>
                            </m:e>
                          </m:nary>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885</m:t>
                          </m:r>
                        </m:num>
                        <m:den>
                          <m:r>
                            <a:rPr lang="tr-TR" b="0" i="1" smtClean="0">
                              <a:latin typeface="Cambria Math" panose="02040503050406030204" pitchFamily="18" charset="0"/>
                            </a:rPr>
                            <m:t>13</m:t>
                          </m:r>
                        </m:den>
                      </m:f>
                      <m:r>
                        <a:rPr lang="tr-TR" b="0" i="1" smtClean="0">
                          <a:latin typeface="Cambria Math" panose="02040503050406030204" pitchFamily="18" charset="0"/>
                        </a:rPr>
                        <m:t>=68.076</m:t>
                      </m:r>
                    </m:oMath>
                  </m:oMathPara>
                </a14:m>
                <a:endParaRPr lang="tr-TR" dirty="0"/>
              </a:p>
            </p:txBody>
          </p:sp>
        </mc:Choice>
        <mc:Fallback xmlns="">
          <p:sp>
            <p:nvSpPr>
              <p:cNvPr id="6" name="Metin kutusu 5">
                <a:extLst>
                  <a:ext uri="{FF2B5EF4-FFF2-40B4-BE49-F238E27FC236}">
                    <a16:creationId xmlns:a16="http://schemas.microsoft.com/office/drawing/2014/main" id="{8A8A322E-B0D5-4865-8535-6337B668914D}"/>
                  </a:ext>
                </a:extLst>
              </p:cNvPr>
              <p:cNvSpPr txBox="1">
                <a:spLocks noRot="1" noChangeAspect="1" noMove="1" noResize="1" noEditPoints="1" noAdjustHandles="1" noChangeArrowheads="1" noChangeShapeType="1" noTextEdit="1"/>
              </p:cNvSpPr>
              <p:nvPr/>
            </p:nvSpPr>
            <p:spPr>
              <a:xfrm>
                <a:off x="2532183" y="4881489"/>
                <a:ext cx="3291841" cy="582339"/>
              </a:xfrm>
              <a:prstGeom prst="rect">
                <a:avLst/>
              </a:prstGeom>
              <a:blipFill>
                <a:blip r:embed="rId3"/>
                <a:stretch>
                  <a:fillRect b="-1053"/>
                </a:stretch>
              </a:blipFill>
            </p:spPr>
            <p:txBody>
              <a:bodyPr/>
              <a:lstStyle/>
              <a:p>
                <a:r>
                  <a:rPr lang="tr-TR">
                    <a:noFill/>
                  </a:rPr>
                  <a:t> </a:t>
                </a:r>
              </a:p>
            </p:txBody>
          </p:sp>
        </mc:Fallback>
      </mc:AlternateContent>
    </p:spTree>
    <p:extLst>
      <p:ext uri="{BB962C8B-B14F-4D97-AF65-F5344CB8AC3E}">
        <p14:creationId xmlns:p14="http://schemas.microsoft.com/office/powerpoint/2010/main" val="1157307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9CB09C6-4140-40F7-B104-3565A029332E}"/>
              </a:ext>
            </a:extLst>
          </p:cNvPr>
          <p:cNvSpPr>
            <a:spLocks noGrp="1"/>
          </p:cNvSpPr>
          <p:nvPr>
            <p:ph type="title"/>
          </p:nvPr>
        </p:nvSpPr>
        <p:spPr/>
        <p:txBody>
          <a:bodyPr/>
          <a:lstStyle/>
          <a:p>
            <a:r>
              <a:rPr lang="tr-TR" dirty="0"/>
              <a:t>Aritmetik ortalamanın özellikleri</a:t>
            </a:r>
          </a:p>
        </p:txBody>
      </p:sp>
      <p:sp>
        <p:nvSpPr>
          <p:cNvPr id="3" name="İçerik Yer Tutucusu 2">
            <a:extLst>
              <a:ext uri="{FF2B5EF4-FFF2-40B4-BE49-F238E27FC236}">
                <a16:creationId xmlns:a16="http://schemas.microsoft.com/office/drawing/2014/main" id="{2DFBA31D-4863-4E9B-9C48-C0B04DEFF261}"/>
              </a:ext>
            </a:extLst>
          </p:cNvPr>
          <p:cNvSpPr>
            <a:spLocks noGrp="1"/>
          </p:cNvSpPr>
          <p:nvPr>
            <p:ph idx="1"/>
          </p:nvPr>
        </p:nvSpPr>
        <p:spPr/>
        <p:txBody>
          <a:bodyPr>
            <a:normAutofit fontScale="92500" lnSpcReduction="10000"/>
          </a:bodyPr>
          <a:lstStyle/>
          <a:p>
            <a:pPr algn="just"/>
            <a:r>
              <a:rPr lang="tr-TR" dirty="0"/>
              <a:t>Basit serideki her bir verinin aritmetik ortalamadan farklarının toplamı sıfırdır.</a:t>
            </a:r>
          </a:p>
          <a:p>
            <a:pPr algn="just"/>
            <a:endParaRPr lang="tr-TR" dirty="0"/>
          </a:p>
          <a:p>
            <a:pPr algn="just"/>
            <a:r>
              <a:rPr lang="tr-TR" dirty="0"/>
              <a:t>Basit serideki her bir verinin aritmetik ortalamadan farklarının kareleri toplamı minimumdur</a:t>
            </a:r>
          </a:p>
          <a:p>
            <a:pPr algn="just"/>
            <a:r>
              <a:rPr lang="tr-TR" dirty="0"/>
              <a:t>Basit serinin tüm verilerinden A gibi sabit sayı çıkartılırsa (eklenirse), yeni ortalama eski ortalamadan A sayısı kadar az olur( fazla olur).</a:t>
            </a:r>
          </a:p>
          <a:p>
            <a:pPr algn="just"/>
            <a:endParaRPr lang="tr-TR" dirty="0"/>
          </a:p>
          <a:p>
            <a:pPr algn="just"/>
            <a:r>
              <a:rPr lang="tr-TR" dirty="0"/>
              <a:t>Bir serinin bütün terimlerini aynı sayıyla çarptığımızda (böldüğümüzde) aritmetik ortalama çarptığımız (böldüğümüz) sayıyla orantılı olarak büyür (küçülür).</a:t>
            </a:r>
          </a:p>
        </p:txBody>
      </p:sp>
    </p:spTree>
    <p:extLst>
      <p:ext uri="{BB962C8B-B14F-4D97-AF65-F5344CB8AC3E}">
        <p14:creationId xmlns:p14="http://schemas.microsoft.com/office/powerpoint/2010/main" val="2583479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8DC4FD-57B6-46BB-9CD1-4989F6D5A73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0BB4CA5-75A7-447F-A26E-0E76B9C64FCD}"/>
              </a:ext>
            </a:extLst>
          </p:cNvPr>
          <p:cNvSpPr>
            <a:spLocks noGrp="1"/>
          </p:cNvSpPr>
          <p:nvPr>
            <p:ph idx="1"/>
          </p:nvPr>
        </p:nvSpPr>
        <p:spPr/>
        <p:txBody>
          <a:bodyPr/>
          <a:lstStyle/>
          <a:p>
            <a:r>
              <a:rPr lang="tr-TR" dirty="0"/>
              <a:t>1,2,3,4,5</a:t>
            </a:r>
          </a:p>
          <a:p>
            <a:r>
              <a:rPr lang="tr-TR" dirty="0"/>
              <a:t>Aritmetik ortalama=3</a:t>
            </a:r>
          </a:p>
          <a:p>
            <a:endParaRPr lang="tr-TR" dirty="0"/>
          </a:p>
        </p:txBody>
      </p:sp>
    </p:spTree>
    <p:extLst>
      <p:ext uri="{BB962C8B-B14F-4D97-AF65-F5344CB8AC3E}">
        <p14:creationId xmlns:p14="http://schemas.microsoft.com/office/powerpoint/2010/main" val="956124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A3155B-AE67-4518-B9F6-E04F78CA732C}"/>
              </a:ext>
            </a:extLst>
          </p:cNvPr>
          <p:cNvSpPr>
            <a:spLocks noGrp="1"/>
          </p:cNvSpPr>
          <p:nvPr>
            <p:ph type="title"/>
          </p:nvPr>
        </p:nvSpPr>
        <p:spPr/>
        <p:txBody>
          <a:bodyPr/>
          <a:lstStyle/>
          <a:p>
            <a:r>
              <a:rPr lang="tr-TR" dirty="0"/>
              <a:t>Geometrik ortalama</a:t>
            </a:r>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481D4D7A-D9AE-4F9E-8472-DC2F1DD1EC1A}"/>
                  </a:ext>
                </a:extLst>
              </p:cNvPr>
              <p:cNvSpPr>
                <a:spLocks noGrp="1"/>
              </p:cNvSpPr>
              <p:nvPr>
                <p:ph idx="1"/>
              </p:nvPr>
            </p:nvSpPr>
            <p:spPr/>
            <p:txBody>
              <a:bodyPr>
                <a:normAutofit/>
              </a:bodyPr>
              <a:lstStyle/>
              <a:p>
                <a:r>
                  <a:rPr lang="tr-TR" i="1" dirty="0">
                    <a:latin typeface="Cambria Math" panose="02040503050406030204" pitchFamily="18" charset="0"/>
                  </a:rPr>
                  <a:t>Oransal değişiklik olan seriler 2,4,8</a:t>
                </a:r>
              </a:p>
              <a:p>
                <a:r>
                  <a:rPr lang="tr-TR" i="1" dirty="0">
                    <a:latin typeface="Cambria Math" panose="02040503050406030204" pitchFamily="18" charset="0"/>
                  </a:rPr>
                  <a:t>Oranlar, yüzdeler</a:t>
                </a:r>
              </a:p>
              <a:p>
                <a:r>
                  <a:rPr lang="tr-TR" b="0" i="1" dirty="0">
                    <a:latin typeface="Cambria Math" panose="02040503050406030204" pitchFamily="18" charset="0"/>
                  </a:rPr>
                  <a:t>Nü</a:t>
                </a:r>
                <a:r>
                  <a:rPr lang="tr-TR" i="1" dirty="0">
                    <a:latin typeface="Cambria Math" panose="02040503050406030204" pitchFamily="18" charset="0"/>
                  </a:rPr>
                  <a:t>fus artışı, gelir dağılımı</a:t>
                </a:r>
              </a:p>
              <a:p>
                <a:r>
                  <a:rPr lang="tr-TR" i="1" dirty="0">
                    <a:latin typeface="Cambria Math" panose="02040503050406030204" pitchFamily="18" charset="0"/>
                  </a:rPr>
                  <a:t>Sıfır ve negatifse </a:t>
                </a:r>
                <a:r>
                  <a:rPr lang="tr-TR" i="1" dirty="0" err="1">
                    <a:latin typeface="Cambria Math" panose="02040503050406030204" pitchFamily="18" charset="0"/>
                  </a:rPr>
                  <a:t>logGO</a:t>
                </a:r>
                <a:endParaRPr lang="tr-TR" i="1" dirty="0">
                  <a:latin typeface="Cambria Math" panose="02040503050406030204" pitchFamily="18" charset="0"/>
                </a:endParaRPr>
              </a:p>
              <a:p>
                <a14:m>
                  <m:oMath xmlns:m="http://schemas.openxmlformats.org/officeDocument/2006/math">
                    <m:r>
                      <a:rPr lang="tr-TR" b="0" i="1" smtClean="0">
                        <a:latin typeface="Cambria Math" panose="02040503050406030204" pitchFamily="18" charset="0"/>
                      </a:rPr>
                      <m:t>𝐺𝑂</m:t>
                    </m:r>
                    <m:r>
                      <a:rPr lang="tr-TR" b="0" i="1" smtClean="0">
                        <a:latin typeface="Cambria Math" panose="02040503050406030204" pitchFamily="18" charset="0"/>
                      </a:rPr>
                      <m:t>=</m:t>
                    </m:r>
                    <m:rad>
                      <m:radPr>
                        <m:ctrlPr>
                          <a:rPr lang="tr-TR" b="0" i="1" smtClean="0">
                            <a:latin typeface="Cambria Math" panose="02040503050406030204" pitchFamily="18" charset="0"/>
                          </a:rPr>
                        </m:ctrlPr>
                      </m:radPr>
                      <m:deg>
                        <m:r>
                          <m:rPr>
                            <m:brk m:alnAt="7"/>
                          </m:rPr>
                          <a:rPr lang="tr-TR" b="0" i="1" smtClean="0">
                            <a:latin typeface="Cambria Math" panose="02040503050406030204" pitchFamily="18" charset="0"/>
                          </a:rPr>
                          <m:t>𝑁</m:t>
                        </m:r>
                      </m:deg>
                      <m:e>
                        <m:sSub>
                          <m:sSubPr>
                            <m:ctrlPr>
                              <a:rPr lang="tr-TR" b="0" i="1" smtClean="0">
                                <a:latin typeface="Cambria Math" panose="02040503050406030204" pitchFamily="18" charset="0"/>
                              </a:rPr>
                            </m:ctrlPr>
                          </m:sSubPr>
                          <m:e>
                            <m:r>
                              <a:rPr lang="tr-TR" b="0" i="1" smtClean="0">
                                <a:latin typeface="Cambria Math" panose="02040503050406030204" pitchFamily="18" charset="0"/>
                              </a:rPr>
                              <m:t>𝑋</m:t>
                            </m:r>
                          </m:e>
                          <m:sub>
                            <m:r>
                              <a:rPr lang="tr-TR" b="0" i="1" smtClean="0">
                                <a:latin typeface="Cambria Math" panose="02040503050406030204" pitchFamily="18" charset="0"/>
                              </a:rPr>
                              <m:t>1</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𝑋</m:t>
                            </m:r>
                          </m:e>
                          <m:sub>
                            <m:r>
                              <a:rPr lang="tr-TR" b="0" i="1" smtClean="0">
                                <a:latin typeface="Cambria Math" panose="02040503050406030204" pitchFamily="18" charset="0"/>
                              </a:rPr>
                              <m:t>2</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𝑋</m:t>
                            </m:r>
                          </m:e>
                          <m:sub>
                            <m:r>
                              <a:rPr lang="tr-TR" b="0" i="1" smtClean="0">
                                <a:latin typeface="Cambria Math" panose="02040503050406030204" pitchFamily="18" charset="0"/>
                              </a:rPr>
                              <m:t>3</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𝑋</m:t>
                            </m:r>
                          </m:e>
                          <m:sub>
                            <m:r>
                              <a:rPr lang="tr-TR" b="0" i="1" smtClean="0">
                                <a:latin typeface="Cambria Math" panose="02040503050406030204" pitchFamily="18" charset="0"/>
                              </a:rPr>
                              <m:t>𝑁</m:t>
                            </m:r>
                          </m:sub>
                        </m:sSub>
                      </m:e>
                    </m:rad>
                  </m:oMath>
                </a14:m>
                <a:endParaRPr lang="tr-TR" dirty="0"/>
              </a:p>
              <a:p>
                <a:endParaRPr lang="tr-TR" dirty="0"/>
              </a:p>
              <a:p>
                <a14:m>
                  <m:oMath xmlns:m="http://schemas.openxmlformats.org/officeDocument/2006/math">
                    <m:r>
                      <a:rPr lang="tr-TR" b="0" i="1" smtClean="0">
                        <a:latin typeface="Cambria Math" panose="02040503050406030204" pitchFamily="18" charset="0"/>
                      </a:rPr>
                      <m:t>𝑙𝑜𝑔𝐺𝑂</m:t>
                    </m:r>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𝑙𝑜𝑔</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𝑋</m:t>
                            </m:r>
                          </m:e>
                          <m:sub>
                            <m:r>
                              <a:rPr lang="tr-TR" b="0" i="1" smtClean="0">
                                <a:latin typeface="Cambria Math" panose="02040503050406030204" pitchFamily="18" charset="0"/>
                              </a:rPr>
                              <m:t>1</m:t>
                            </m:r>
                          </m:sub>
                        </m:sSub>
                        <m:r>
                          <a:rPr lang="tr-TR" b="0" i="1" smtClean="0">
                            <a:latin typeface="Cambria Math" panose="02040503050406030204" pitchFamily="18" charset="0"/>
                          </a:rPr>
                          <m:t>+</m:t>
                        </m:r>
                        <m:r>
                          <a:rPr lang="tr-TR" b="0" i="1" smtClean="0">
                            <a:latin typeface="Cambria Math" panose="02040503050406030204" pitchFamily="18" charset="0"/>
                          </a:rPr>
                          <m:t>𝑙𝑜𝑔</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𝑋</m:t>
                            </m:r>
                          </m:e>
                          <m:sub>
                            <m:r>
                              <a:rPr lang="tr-TR" b="0" i="1" smtClean="0">
                                <a:latin typeface="Cambria Math" panose="02040503050406030204" pitchFamily="18" charset="0"/>
                              </a:rPr>
                              <m:t>2</m:t>
                            </m:r>
                          </m:sub>
                        </m:sSub>
                        <m:r>
                          <a:rPr lang="tr-TR" b="0" i="1" smtClean="0">
                            <a:latin typeface="Cambria Math" panose="02040503050406030204" pitchFamily="18" charset="0"/>
                          </a:rPr>
                          <m:t>+……+</m:t>
                        </m:r>
                        <m:r>
                          <a:rPr lang="tr-TR" b="0" i="1" smtClean="0">
                            <a:latin typeface="Cambria Math" panose="02040503050406030204" pitchFamily="18" charset="0"/>
                          </a:rPr>
                          <m:t>𝑙𝑜𝑔</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𝑋</m:t>
                            </m:r>
                          </m:e>
                          <m:sub>
                            <m:r>
                              <a:rPr lang="tr-TR" b="0" i="1" smtClean="0">
                                <a:latin typeface="Cambria Math" panose="02040503050406030204" pitchFamily="18" charset="0"/>
                              </a:rPr>
                              <m:t>𝑛</m:t>
                            </m:r>
                          </m:sub>
                        </m:sSub>
                      </m:num>
                      <m:den>
                        <m:r>
                          <a:rPr lang="tr-TR" b="0" i="1" smtClean="0">
                            <a:latin typeface="Cambria Math" panose="02040503050406030204" pitchFamily="18" charset="0"/>
                          </a:rPr>
                          <m:t>𝑁</m:t>
                        </m:r>
                      </m:den>
                    </m:f>
                  </m:oMath>
                </a14:m>
                <a:r>
                  <a:rPr lang="tr-TR" dirty="0"/>
                  <a:t> </a:t>
                </a:r>
                <a:r>
                  <a:rPr lang="tr-TR" dirty="0" err="1"/>
                  <a:t>antilog</a:t>
                </a:r>
                <a:r>
                  <a:rPr lang="tr-TR" dirty="0"/>
                  <a:t> alınarak bulunur.</a:t>
                </a:r>
              </a:p>
            </p:txBody>
          </p:sp>
        </mc:Choice>
        <mc:Fallback xmlns="">
          <p:sp>
            <p:nvSpPr>
              <p:cNvPr id="3" name="İçerik Yer Tutucusu 2">
                <a:extLst>
                  <a:ext uri="{FF2B5EF4-FFF2-40B4-BE49-F238E27FC236}">
                    <a16:creationId xmlns:a16="http://schemas.microsoft.com/office/drawing/2014/main" id="{481D4D7A-D9AE-4F9E-8472-DC2F1DD1EC1A}"/>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tr-TR">
                    <a:noFill/>
                  </a:rPr>
                  <a:t> </a:t>
                </a:r>
              </a:p>
            </p:txBody>
          </p:sp>
        </mc:Fallback>
      </mc:AlternateContent>
    </p:spTree>
    <p:extLst>
      <p:ext uri="{BB962C8B-B14F-4D97-AF65-F5344CB8AC3E}">
        <p14:creationId xmlns:p14="http://schemas.microsoft.com/office/powerpoint/2010/main" val="4179621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8D2770-14E3-40B4-BE96-3B64F1470F5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26E59E7-FBDF-47E6-9CB2-C939C9CDE46D}"/>
              </a:ext>
            </a:extLst>
          </p:cNvPr>
          <p:cNvSpPr>
            <a:spLocks noGrp="1"/>
          </p:cNvSpPr>
          <p:nvPr>
            <p:ph idx="1"/>
          </p:nvPr>
        </p:nvSpPr>
        <p:spPr/>
        <p:txBody>
          <a:bodyPr/>
          <a:lstStyle/>
          <a:p>
            <a:r>
              <a:rPr lang="tr-TR" dirty="0"/>
              <a:t>2,5,8,10,12,20</a:t>
            </a:r>
          </a:p>
          <a:p>
            <a:pPr marL="0" indent="0">
              <a:buNone/>
            </a:pPr>
            <a:endParaRPr lang="tr-TR" dirty="0"/>
          </a:p>
          <a:p>
            <a:pPr marL="0" indent="0">
              <a:buNone/>
            </a:pPr>
            <a:r>
              <a:rPr lang="tr-TR" dirty="0"/>
              <a:t>GO=?7,595</a:t>
            </a:r>
          </a:p>
        </p:txBody>
      </p:sp>
    </p:spTree>
    <p:extLst>
      <p:ext uri="{BB962C8B-B14F-4D97-AF65-F5344CB8AC3E}">
        <p14:creationId xmlns:p14="http://schemas.microsoft.com/office/powerpoint/2010/main" val="743773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07C999-599A-4255-8638-FA1FB9907EB5}"/>
              </a:ext>
            </a:extLst>
          </p:cNvPr>
          <p:cNvSpPr>
            <a:spLocks noGrp="1"/>
          </p:cNvSpPr>
          <p:nvPr>
            <p:ph type="title"/>
          </p:nvPr>
        </p:nvSpPr>
        <p:spPr/>
        <p:txBody>
          <a:bodyPr/>
          <a:lstStyle/>
          <a:p>
            <a:r>
              <a:rPr lang="tr-TR" dirty="0" err="1"/>
              <a:t>Harmonik</a:t>
            </a:r>
            <a:r>
              <a:rPr lang="tr-TR" dirty="0"/>
              <a:t> Ortalama</a:t>
            </a:r>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88C0CC2B-3EDF-40C4-978C-33E6F50ED18D}"/>
                  </a:ext>
                </a:extLst>
              </p:cNvPr>
              <p:cNvSpPr>
                <a:spLocks noGrp="1"/>
              </p:cNvSpPr>
              <p:nvPr>
                <p:ph idx="1"/>
              </p:nvPr>
            </p:nvSpPr>
            <p:spPr/>
            <p:txBody>
              <a:bodyPr/>
              <a:lstStyle/>
              <a:p>
                <a:r>
                  <a:rPr lang="tr-TR" dirty="0"/>
                  <a:t>Değişkenlerden biri sabit diğeri değişken ise</a:t>
                </a:r>
              </a:p>
              <a:p>
                <a:r>
                  <a:rPr lang="tr-TR" dirty="0"/>
                  <a:t>Hız, fiyat, verimlilik oransal olarak belirtilen değişkenler</a:t>
                </a:r>
              </a:p>
              <a:p>
                <a:r>
                  <a:rPr lang="tr-TR" dirty="0"/>
                  <a:t>Sıfır ya da sıfırdan küçük değer varsa uygulanmaz</a:t>
                </a:r>
              </a:p>
              <a:p>
                <a:endParaRPr lang="tr-TR" dirty="0"/>
              </a:p>
              <a:p>
                <a14:m>
                  <m:oMath xmlns:m="http://schemas.openxmlformats.org/officeDocument/2006/math">
                    <m:r>
                      <a:rPr lang="tr-TR" b="0" i="1" smtClean="0">
                        <a:latin typeface="Cambria Math" panose="02040503050406030204" pitchFamily="18" charset="0"/>
                      </a:rPr>
                      <m:t>𝐻𝑂</m:t>
                    </m:r>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𝑁</m:t>
                        </m:r>
                      </m:num>
                      <m:den>
                        <m:nary>
                          <m:naryPr>
                            <m:chr m:val="∑"/>
                            <m:subHide m:val="on"/>
                            <m:supHide m:val="on"/>
                            <m:ctrlPr>
                              <a:rPr lang="tr-TR" b="0" i="1" smtClean="0">
                                <a:latin typeface="Cambria Math" panose="02040503050406030204" pitchFamily="18" charset="0"/>
                              </a:rPr>
                            </m:ctrlPr>
                          </m:naryPr>
                          <m:sub/>
                          <m:sup/>
                          <m:e>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sSub>
                                  <m:sSubPr>
                                    <m:ctrlPr>
                                      <a:rPr lang="tr-TR" b="0" i="1" smtClean="0">
                                        <a:latin typeface="Cambria Math" panose="02040503050406030204" pitchFamily="18" charset="0"/>
                                      </a:rPr>
                                    </m:ctrlPr>
                                  </m:sSubPr>
                                  <m:e>
                                    <m:r>
                                      <a:rPr lang="tr-TR" b="0" i="1" smtClean="0">
                                        <a:latin typeface="Cambria Math" panose="02040503050406030204" pitchFamily="18" charset="0"/>
                                      </a:rPr>
                                      <m:t>𝑋</m:t>
                                    </m:r>
                                  </m:e>
                                  <m:sub>
                                    <m:r>
                                      <a:rPr lang="tr-TR" b="0" i="1" smtClean="0">
                                        <a:latin typeface="Cambria Math" panose="02040503050406030204" pitchFamily="18" charset="0"/>
                                      </a:rPr>
                                      <m:t>𝑖</m:t>
                                    </m:r>
                                  </m:sub>
                                </m:sSub>
                              </m:den>
                            </m:f>
                          </m:e>
                        </m:nary>
                      </m:den>
                    </m:f>
                  </m:oMath>
                </a14:m>
                <a:endParaRPr lang="tr-TR" dirty="0"/>
              </a:p>
              <a:p>
                <a:endParaRPr lang="tr-TR" dirty="0"/>
              </a:p>
              <a:p>
                <a:r>
                  <a:rPr lang="tr-TR" dirty="0"/>
                  <a:t>H</a:t>
                </a:r>
                <a14:m>
                  <m:oMath xmlns:m="http://schemas.openxmlformats.org/officeDocument/2006/math">
                    <m:r>
                      <a:rPr lang="tr-TR" i="1" smtClean="0">
                        <a:latin typeface="Cambria Math" panose="02040503050406030204" pitchFamily="18" charset="0"/>
                        <a:ea typeface="Cambria Math" panose="02040503050406030204" pitchFamily="18" charset="0"/>
                      </a:rPr>
                      <m:t>≤</m:t>
                    </m:r>
                  </m:oMath>
                </a14:m>
                <a:r>
                  <a:rPr lang="tr-TR" dirty="0"/>
                  <a:t>G</a:t>
                </a:r>
                <a14:m>
                  <m:oMath xmlns:m="http://schemas.openxmlformats.org/officeDocument/2006/math">
                    <m:r>
                      <a:rPr lang="tr-TR" i="1" dirty="0" smtClean="0">
                        <a:latin typeface="Cambria Math" panose="02040503050406030204" pitchFamily="18" charset="0"/>
                        <a:ea typeface="Cambria Math" panose="02040503050406030204" pitchFamily="18" charset="0"/>
                      </a:rPr>
                      <m:t>≤</m:t>
                    </m:r>
                  </m:oMath>
                </a14:m>
                <a:r>
                  <a:rPr lang="tr-TR" dirty="0"/>
                  <a:t>X</a:t>
                </a:r>
              </a:p>
            </p:txBody>
          </p:sp>
        </mc:Choice>
        <mc:Fallback xmlns="">
          <p:sp>
            <p:nvSpPr>
              <p:cNvPr id="3" name="İçerik Yer Tutucusu 2">
                <a:extLst>
                  <a:ext uri="{FF2B5EF4-FFF2-40B4-BE49-F238E27FC236}">
                    <a16:creationId xmlns:a16="http://schemas.microsoft.com/office/drawing/2014/main" id="{88C0CC2B-3EDF-40C4-978C-33E6F50ED18D}"/>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tr-TR">
                    <a:noFill/>
                  </a:rPr>
                  <a:t> </a:t>
                </a:r>
              </a:p>
            </p:txBody>
          </p:sp>
        </mc:Fallback>
      </mc:AlternateContent>
    </p:spTree>
    <p:extLst>
      <p:ext uri="{BB962C8B-B14F-4D97-AF65-F5344CB8AC3E}">
        <p14:creationId xmlns:p14="http://schemas.microsoft.com/office/powerpoint/2010/main" val="1119032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DD63B2-DA0B-4A23-AAE5-AFE2BE2A7FEE}"/>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a16="http://schemas.microsoft.com/office/drawing/2014/main" id="{B8331E15-C6D3-46AD-B660-A32AEB93A15C}"/>
              </a:ext>
            </a:extLst>
          </p:cNvPr>
          <p:cNvGraphicFramePr>
            <a:graphicFrameLocks noGrp="1"/>
          </p:cNvGraphicFramePr>
          <p:nvPr>
            <p:ph idx="1"/>
          </p:nvPr>
        </p:nvGraphicFramePr>
        <p:xfrm>
          <a:off x="1103313" y="2052638"/>
          <a:ext cx="8947146" cy="2595880"/>
        </p:xfrm>
        <a:graphic>
          <a:graphicData uri="http://schemas.openxmlformats.org/drawingml/2006/table">
            <a:tbl>
              <a:tblPr firstRow="1" bandRow="1">
                <a:tableStyleId>{5C22544A-7EE6-4342-B048-85BDC9FD1C3A}</a:tableStyleId>
              </a:tblPr>
              <a:tblGrid>
                <a:gridCol w="2982382">
                  <a:extLst>
                    <a:ext uri="{9D8B030D-6E8A-4147-A177-3AD203B41FA5}">
                      <a16:colId xmlns:a16="http://schemas.microsoft.com/office/drawing/2014/main" val="3282239812"/>
                    </a:ext>
                  </a:extLst>
                </a:gridCol>
                <a:gridCol w="2982382">
                  <a:extLst>
                    <a:ext uri="{9D8B030D-6E8A-4147-A177-3AD203B41FA5}">
                      <a16:colId xmlns:a16="http://schemas.microsoft.com/office/drawing/2014/main" val="2738982923"/>
                    </a:ext>
                  </a:extLst>
                </a:gridCol>
                <a:gridCol w="2982382">
                  <a:extLst>
                    <a:ext uri="{9D8B030D-6E8A-4147-A177-3AD203B41FA5}">
                      <a16:colId xmlns:a16="http://schemas.microsoft.com/office/drawing/2014/main" val="2573468487"/>
                    </a:ext>
                  </a:extLst>
                </a:gridCol>
              </a:tblGrid>
              <a:tr h="370840">
                <a:tc>
                  <a:txBody>
                    <a:bodyPr/>
                    <a:lstStyle/>
                    <a:p>
                      <a:r>
                        <a:rPr lang="tr-TR" dirty="0"/>
                        <a:t>Şehirler</a:t>
                      </a:r>
                    </a:p>
                  </a:txBody>
                  <a:tcPr marL="77801" marR="77801"/>
                </a:tc>
                <a:tc>
                  <a:txBody>
                    <a:bodyPr/>
                    <a:lstStyle/>
                    <a:p>
                      <a:r>
                        <a:rPr lang="tr-TR" dirty="0"/>
                        <a:t>Fiyatlar</a:t>
                      </a:r>
                    </a:p>
                  </a:txBody>
                  <a:tcPr marL="77801" marR="77801"/>
                </a:tc>
                <a:tc>
                  <a:txBody>
                    <a:bodyPr/>
                    <a:lstStyle/>
                    <a:p>
                      <a:r>
                        <a:rPr lang="tr-TR" dirty="0"/>
                        <a:t>1/X</a:t>
                      </a:r>
                      <a:r>
                        <a:rPr lang="tr-TR" baseline="-25000" dirty="0"/>
                        <a:t>i</a:t>
                      </a:r>
                    </a:p>
                  </a:txBody>
                  <a:tcPr marL="77801" marR="77801"/>
                </a:tc>
                <a:extLst>
                  <a:ext uri="{0D108BD9-81ED-4DB2-BD59-A6C34878D82A}">
                    <a16:rowId xmlns:a16="http://schemas.microsoft.com/office/drawing/2014/main" val="1295655973"/>
                  </a:ext>
                </a:extLst>
              </a:tr>
              <a:tr h="370840">
                <a:tc>
                  <a:txBody>
                    <a:bodyPr/>
                    <a:lstStyle/>
                    <a:p>
                      <a:r>
                        <a:rPr lang="tr-TR" dirty="0"/>
                        <a:t>Adana</a:t>
                      </a:r>
                    </a:p>
                  </a:txBody>
                  <a:tcPr marL="77801" marR="77801"/>
                </a:tc>
                <a:tc>
                  <a:txBody>
                    <a:bodyPr/>
                    <a:lstStyle/>
                    <a:p>
                      <a:r>
                        <a:rPr lang="tr-TR" dirty="0"/>
                        <a:t>2</a:t>
                      </a:r>
                    </a:p>
                  </a:txBody>
                  <a:tcPr marL="77801" marR="77801"/>
                </a:tc>
                <a:tc>
                  <a:txBody>
                    <a:bodyPr/>
                    <a:lstStyle/>
                    <a:p>
                      <a:r>
                        <a:rPr lang="tr-TR" dirty="0"/>
                        <a:t>0,500</a:t>
                      </a:r>
                    </a:p>
                  </a:txBody>
                  <a:tcPr marL="77801" marR="77801"/>
                </a:tc>
                <a:extLst>
                  <a:ext uri="{0D108BD9-81ED-4DB2-BD59-A6C34878D82A}">
                    <a16:rowId xmlns:a16="http://schemas.microsoft.com/office/drawing/2014/main" val="2781226626"/>
                  </a:ext>
                </a:extLst>
              </a:tr>
              <a:tr h="370840">
                <a:tc>
                  <a:txBody>
                    <a:bodyPr/>
                    <a:lstStyle/>
                    <a:p>
                      <a:r>
                        <a:rPr lang="tr-TR" dirty="0"/>
                        <a:t>Sivas</a:t>
                      </a:r>
                    </a:p>
                  </a:txBody>
                  <a:tcPr marL="77801" marR="77801"/>
                </a:tc>
                <a:tc>
                  <a:txBody>
                    <a:bodyPr/>
                    <a:lstStyle/>
                    <a:p>
                      <a:r>
                        <a:rPr lang="tr-TR" dirty="0"/>
                        <a:t>2,4</a:t>
                      </a:r>
                    </a:p>
                  </a:txBody>
                  <a:tcPr marL="77801" marR="77801"/>
                </a:tc>
                <a:tc>
                  <a:txBody>
                    <a:bodyPr/>
                    <a:lstStyle/>
                    <a:p>
                      <a:r>
                        <a:rPr lang="tr-TR" dirty="0"/>
                        <a:t>0,417</a:t>
                      </a:r>
                    </a:p>
                  </a:txBody>
                  <a:tcPr marL="77801" marR="77801"/>
                </a:tc>
                <a:extLst>
                  <a:ext uri="{0D108BD9-81ED-4DB2-BD59-A6C34878D82A}">
                    <a16:rowId xmlns:a16="http://schemas.microsoft.com/office/drawing/2014/main" val="2580312237"/>
                  </a:ext>
                </a:extLst>
              </a:tr>
              <a:tr h="370840">
                <a:tc>
                  <a:txBody>
                    <a:bodyPr/>
                    <a:lstStyle/>
                    <a:p>
                      <a:r>
                        <a:rPr lang="tr-TR" dirty="0"/>
                        <a:t>Tokat</a:t>
                      </a:r>
                    </a:p>
                  </a:txBody>
                  <a:tcPr marL="77801" marR="77801"/>
                </a:tc>
                <a:tc>
                  <a:txBody>
                    <a:bodyPr/>
                    <a:lstStyle/>
                    <a:p>
                      <a:r>
                        <a:rPr lang="tr-TR" dirty="0"/>
                        <a:t>2,3</a:t>
                      </a:r>
                    </a:p>
                  </a:txBody>
                  <a:tcPr marL="77801" marR="77801"/>
                </a:tc>
                <a:tc>
                  <a:txBody>
                    <a:bodyPr/>
                    <a:lstStyle/>
                    <a:p>
                      <a:r>
                        <a:rPr lang="tr-TR" dirty="0"/>
                        <a:t>0,435</a:t>
                      </a:r>
                    </a:p>
                  </a:txBody>
                  <a:tcPr marL="77801" marR="77801"/>
                </a:tc>
                <a:extLst>
                  <a:ext uri="{0D108BD9-81ED-4DB2-BD59-A6C34878D82A}">
                    <a16:rowId xmlns:a16="http://schemas.microsoft.com/office/drawing/2014/main" val="75121033"/>
                  </a:ext>
                </a:extLst>
              </a:tr>
              <a:tr h="370840">
                <a:tc>
                  <a:txBody>
                    <a:bodyPr/>
                    <a:lstStyle/>
                    <a:p>
                      <a:r>
                        <a:rPr lang="tr-TR" dirty="0"/>
                        <a:t>Balıkesir</a:t>
                      </a:r>
                    </a:p>
                  </a:txBody>
                  <a:tcPr marL="77801" marR="77801"/>
                </a:tc>
                <a:tc>
                  <a:txBody>
                    <a:bodyPr/>
                    <a:lstStyle/>
                    <a:p>
                      <a:r>
                        <a:rPr lang="tr-TR" dirty="0"/>
                        <a:t>2,6</a:t>
                      </a:r>
                    </a:p>
                  </a:txBody>
                  <a:tcPr marL="77801" marR="77801"/>
                </a:tc>
                <a:tc>
                  <a:txBody>
                    <a:bodyPr/>
                    <a:lstStyle/>
                    <a:p>
                      <a:r>
                        <a:rPr lang="tr-TR" dirty="0"/>
                        <a:t>0,385</a:t>
                      </a:r>
                    </a:p>
                  </a:txBody>
                  <a:tcPr marL="77801" marR="77801"/>
                </a:tc>
                <a:extLst>
                  <a:ext uri="{0D108BD9-81ED-4DB2-BD59-A6C34878D82A}">
                    <a16:rowId xmlns:a16="http://schemas.microsoft.com/office/drawing/2014/main" val="1824707333"/>
                  </a:ext>
                </a:extLst>
              </a:tr>
              <a:tr h="370840">
                <a:tc>
                  <a:txBody>
                    <a:bodyPr/>
                    <a:lstStyle/>
                    <a:p>
                      <a:r>
                        <a:rPr lang="tr-TR" dirty="0"/>
                        <a:t>Muş</a:t>
                      </a:r>
                    </a:p>
                  </a:txBody>
                  <a:tcPr marL="77801" marR="77801"/>
                </a:tc>
                <a:tc>
                  <a:txBody>
                    <a:bodyPr/>
                    <a:lstStyle/>
                    <a:p>
                      <a:r>
                        <a:rPr lang="tr-TR" dirty="0"/>
                        <a:t>2,8</a:t>
                      </a:r>
                    </a:p>
                  </a:txBody>
                  <a:tcPr marL="77801" marR="77801"/>
                </a:tc>
                <a:tc>
                  <a:txBody>
                    <a:bodyPr/>
                    <a:lstStyle/>
                    <a:p>
                      <a:r>
                        <a:rPr lang="tr-TR" dirty="0"/>
                        <a:t>0,357</a:t>
                      </a:r>
                    </a:p>
                  </a:txBody>
                  <a:tcPr marL="77801" marR="77801"/>
                </a:tc>
                <a:extLst>
                  <a:ext uri="{0D108BD9-81ED-4DB2-BD59-A6C34878D82A}">
                    <a16:rowId xmlns:a16="http://schemas.microsoft.com/office/drawing/2014/main" val="277780315"/>
                  </a:ext>
                </a:extLst>
              </a:tr>
              <a:tr h="370840">
                <a:tc>
                  <a:txBody>
                    <a:bodyPr/>
                    <a:lstStyle/>
                    <a:p>
                      <a:r>
                        <a:rPr lang="tr-TR" dirty="0"/>
                        <a:t>Toplam</a:t>
                      </a:r>
                    </a:p>
                  </a:txBody>
                  <a:tcPr marL="77801" marR="77801"/>
                </a:tc>
                <a:tc>
                  <a:txBody>
                    <a:bodyPr/>
                    <a:lstStyle/>
                    <a:p>
                      <a:endParaRPr lang="tr-TR" dirty="0"/>
                    </a:p>
                  </a:txBody>
                  <a:tcPr marL="77801" marR="77801"/>
                </a:tc>
                <a:tc>
                  <a:txBody>
                    <a:bodyPr/>
                    <a:lstStyle/>
                    <a:p>
                      <a:r>
                        <a:rPr lang="tr-TR" dirty="0"/>
                        <a:t>2,094</a:t>
                      </a:r>
                    </a:p>
                  </a:txBody>
                  <a:tcPr marL="77801" marR="77801"/>
                </a:tc>
                <a:extLst>
                  <a:ext uri="{0D108BD9-81ED-4DB2-BD59-A6C34878D82A}">
                    <a16:rowId xmlns:a16="http://schemas.microsoft.com/office/drawing/2014/main" val="1842528621"/>
                  </a:ext>
                </a:extLst>
              </a:tr>
            </a:tbl>
          </a:graphicData>
        </a:graphic>
      </p:graphicFrame>
      <mc:AlternateContent xmlns:mc="http://schemas.openxmlformats.org/markup-compatibility/2006" xmlns:a14="http://schemas.microsoft.com/office/drawing/2010/main">
        <mc:Choice Requires="a14">
          <p:sp>
            <p:nvSpPr>
              <p:cNvPr id="6" name="Metin kutusu 5">
                <a:extLst>
                  <a:ext uri="{FF2B5EF4-FFF2-40B4-BE49-F238E27FC236}">
                    <a16:creationId xmlns:a16="http://schemas.microsoft.com/office/drawing/2014/main" id="{41DF8B12-E1A7-4DAE-93EC-5E236C0306B0}"/>
                  </a:ext>
                </a:extLst>
              </p:cNvPr>
              <p:cNvSpPr txBox="1"/>
              <p:nvPr/>
            </p:nvSpPr>
            <p:spPr>
              <a:xfrm>
                <a:off x="2064433" y="4954327"/>
                <a:ext cx="6098344" cy="639278"/>
              </a:xfrm>
              <a:prstGeom prst="rect">
                <a:avLst/>
              </a:prstGeom>
              <a:noFill/>
            </p:spPr>
            <p:txBody>
              <a:bodyPr wrap="square">
                <a:spAutoFit/>
              </a:bodyPr>
              <a:lstStyle/>
              <a:p>
                <a14:m>
                  <m:oMath xmlns:m="http://schemas.openxmlformats.org/officeDocument/2006/math">
                    <m:r>
                      <a:rPr lang="tr-TR" b="0" i="1" smtClean="0">
                        <a:latin typeface="Cambria Math" panose="02040503050406030204" pitchFamily="18" charset="0"/>
                      </a:rPr>
                      <m:t>𝐻𝑂</m:t>
                    </m:r>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𝑁</m:t>
                        </m:r>
                      </m:num>
                      <m:den>
                        <m:nary>
                          <m:naryPr>
                            <m:chr m:val="∑"/>
                            <m:subHide m:val="on"/>
                            <m:supHide m:val="on"/>
                            <m:ctrlPr>
                              <a:rPr lang="tr-TR" b="0" i="1" smtClean="0">
                                <a:latin typeface="Cambria Math" panose="02040503050406030204" pitchFamily="18" charset="0"/>
                              </a:rPr>
                            </m:ctrlPr>
                          </m:naryPr>
                          <m:sub/>
                          <m:sup/>
                          <m:e>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sSub>
                                  <m:sSubPr>
                                    <m:ctrlPr>
                                      <a:rPr lang="tr-TR" b="0" i="1" smtClean="0">
                                        <a:latin typeface="Cambria Math" panose="02040503050406030204" pitchFamily="18" charset="0"/>
                                      </a:rPr>
                                    </m:ctrlPr>
                                  </m:sSubPr>
                                  <m:e>
                                    <m:r>
                                      <a:rPr lang="tr-TR" b="0" i="1" smtClean="0">
                                        <a:latin typeface="Cambria Math" panose="02040503050406030204" pitchFamily="18" charset="0"/>
                                      </a:rPr>
                                      <m:t>𝑋</m:t>
                                    </m:r>
                                  </m:e>
                                  <m:sub>
                                    <m:r>
                                      <a:rPr lang="tr-TR" b="0" i="1" smtClean="0">
                                        <a:latin typeface="Cambria Math" panose="02040503050406030204" pitchFamily="18" charset="0"/>
                                      </a:rPr>
                                      <m:t>𝑖</m:t>
                                    </m:r>
                                  </m:sub>
                                </m:sSub>
                              </m:den>
                            </m:f>
                          </m:e>
                        </m:nary>
                      </m:den>
                    </m:f>
                  </m:oMath>
                </a14:m>
                <a:r>
                  <a:rPr lang="tr-TR" dirty="0"/>
                  <a:t>=5/2,094=2,387</a:t>
                </a:r>
              </a:p>
            </p:txBody>
          </p:sp>
        </mc:Choice>
        <mc:Fallback xmlns="">
          <p:sp>
            <p:nvSpPr>
              <p:cNvPr id="6" name="Metin kutusu 5">
                <a:extLst>
                  <a:ext uri="{FF2B5EF4-FFF2-40B4-BE49-F238E27FC236}">
                    <a16:creationId xmlns:a16="http://schemas.microsoft.com/office/drawing/2014/main" id="{41DF8B12-E1A7-4DAE-93EC-5E236C0306B0}"/>
                  </a:ext>
                </a:extLst>
              </p:cNvPr>
              <p:cNvSpPr txBox="1">
                <a:spLocks noRot="1" noChangeAspect="1" noMove="1" noResize="1" noEditPoints="1" noAdjustHandles="1" noChangeArrowheads="1" noChangeShapeType="1" noTextEdit="1"/>
              </p:cNvSpPr>
              <p:nvPr/>
            </p:nvSpPr>
            <p:spPr>
              <a:xfrm>
                <a:off x="2064433" y="4954327"/>
                <a:ext cx="6098344" cy="639278"/>
              </a:xfrm>
              <a:prstGeom prst="rect">
                <a:avLst/>
              </a:prstGeom>
              <a:blipFill>
                <a:blip r:embed="rId2"/>
                <a:stretch>
                  <a:fillRect t="-11429" b="-62857"/>
                </a:stretch>
              </a:blipFill>
            </p:spPr>
            <p:txBody>
              <a:bodyPr/>
              <a:lstStyle/>
              <a:p>
                <a:r>
                  <a:rPr lang="tr-TR">
                    <a:noFill/>
                  </a:rPr>
                  <a:t> </a:t>
                </a:r>
              </a:p>
            </p:txBody>
          </p:sp>
        </mc:Fallback>
      </mc:AlternateContent>
    </p:spTree>
    <p:extLst>
      <p:ext uri="{BB962C8B-B14F-4D97-AF65-F5344CB8AC3E}">
        <p14:creationId xmlns:p14="http://schemas.microsoft.com/office/powerpoint/2010/main" val="780037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5B8C04-80AB-4ACA-A3CD-0F7E71C0ABB5}"/>
              </a:ext>
            </a:extLst>
          </p:cNvPr>
          <p:cNvSpPr>
            <a:spLocks noGrp="1"/>
          </p:cNvSpPr>
          <p:nvPr>
            <p:ph type="title"/>
          </p:nvPr>
        </p:nvSpPr>
        <p:spPr/>
        <p:txBody>
          <a:bodyPr/>
          <a:lstStyle/>
          <a:p>
            <a:r>
              <a:rPr lang="tr-TR" dirty="0"/>
              <a:t>Kareli Ortalama</a:t>
            </a:r>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FCC0FFEC-EB1A-40F4-8302-8D7555E8A38E}"/>
                  </a:ext>
                </a:extLst>
              </p:cNvPr>
              <p:cNvSpPr>
                <a:spLocks noGrp="1"/>
              </p:cNvSpPr>
              <p:nvPr>
                <p:ph idx="1"/>
              </p:nvPr>
            </p:nvSpPr>
            <p:spPr/>
            <p:txBody>
              <a:bodyPr/>
              <a:lstStyle/>
              <a:p>
                <a:r>
                  <a:rPr lang="tr-TR" dirty="0"/>
                  <a:t>K.O=</a:t>
                </a:r>
                <a14:m>
                  <m:oMath xmlns:m="http://schemas.openxmlformats.org/officeDocument/2006/math">
                    <m:rad>
                      <m:radPr>
                        <m:degHide m:val="on"/>
                        <m:ctrlPr>
                          <a:rPr lang="tr-TR" i="1" smtClean="0">
                            <a:latin typeface="Cambria Math" panose="02040503050406030204" pitchFamily="18" charset="0"/>
                          </a:rPr>
                        </m:ctrlPr>
                      </m:radPr>
                      <m:deg/>
                      <m:e>
                        <m:f>
                          <m:fPr>
                            <m:ctrlPr>
                              <a:rPr lang="tr-TR" i="1" smtClean="0">
                                <a:latin typeface="Cambria Math" panose="02040503050406030204" pitchFamily="18" charset="0"/>
                              </a:rPr>
                            </m:ctrlPr>
                          </m:fPr>
                          <m:num>
                            <m:nary>
                              <m:naryPr>
                                <m:chr m:val="∑"/>
                                <m:subHide m:val="on"/>
                                <m:supHide m:val="on"/>
                                <m:ctrlPr>
                                  <a:rPr lang="tr-TR" i="1" smtClean="0">
                                    <a:latin typeface="Cambria Math" panose="02040503050406030204" pitchFamily="18" charset="0"/>
                                  </a:rPr>
                                </m:ctrlPr>
                              </m:naryPr>
                              <m:sub/>
                              <m:sup/>
                              <m:e>
                                <m:sSup>
                                  <m:sSupPr>
                                    <m:ctrlPr>
                                      <a:rPr lang="tr-TR" i="1" smtClean="0">
                                        <a:latin typeface="Cambria Math" panose="02040503050406030204" pitchFamily="18" charset="0"/>
                                      </a:rPr>
                                    </m:ctrlPr>
                                  </m:sSupPr>
                                  <m:e>
                                    <m:r>
                                      <a:rPr lang="tr-TR" b="0" i="1" smtClean="0">
                                        <a:latin typeface="Cambria Math" panose="02040503050406030204" pitchFamily="18" charset="0"/>
                                      </a:rPr>
                                      <m:t>𝑋</m:t>
                                    </m:r>
                                  </m:e>
                                  <m:sup>
                                    <m:r>
                                      <a:rPr lang="tr-TR" b="0" i="1" smtClean="0">
                                        <a:latin typeface="Cambria Math" panose="02040503050406030204" pitchFamily="18" charset="0"/>
                                      </a:rPr>
                                      <m:t>2</m:t>
                                    </m:r>
                                  </m:sup>
                                </m:sSup>
                              </m:e>
                            </m:nary>
                          </m:num>
                          <m:den>
                            <m:r>
                              <a:rPr lang="tr-TR" b="0" i="1" smtClean="0">
                                <a:latin typeface="Cambria Math" panose="02040503050406030204" pitchFamily="18" charset="0"/>
                              </a:rPr>
                              <m:t>𝑁</m:t>
                            </m:r>
                          </m:den>
                        </m:f>
                      </m:e>
                    </m:rad>
                  </m:oMath>
                </a14:m>
                <a:endParaRPr lang="tr-TR" dirty="0"/>
              </a:p>
            </p:txBody>
          </p:sp>
        </mc:Choice>
        <mc:Fallback xmlns="">
          <p:sp>
            <p:nvSpPr>
              <p:cNvPr id="3" name="İçerik Yer Tutucusu 2">
                <a:extLst>
                  <a:ext uri="{FF2B5EF4-FFF2-40B4-BE49-F238E27FC236}">
                    <a16:creationId xmlns:a16="http://schemas.microsoft.com/office/drawing/2014/main" id="{FCC0FFEC-EB1A-40F4-8302-8D7555E8A38E}"/>
                  </a:ext>
                </a:extLst>
              </p:cNvPr>
              <p:cNvSpPr>
                <a:spLocks noGrp="1" noRot="1" noChangeAspect="1" noMove="1" noResize="1" noEditPoints="1" noAdjustHandles="1" noChangeArrowheads="1" noChangeShapeType="1" noTextEdit="1"/>
              </p:cNvSpPr>
              <p:nvPr>
                <p:ph idx="1"/>
              </p:nvPr>
            </p:nvSpPr>
            <p:spPr>
              <a:blipFill>
                <a:blip r:embed="rId2"/>
                <a:stretch>
                  <a:fillRect l="-341"/>
                </a:stretch>
              </a:blipFill>
            </p:spPr>
            <p:txBody>
              <a:bodyPr/>
              <a:lstStyle/>
              <a:p>
                <a:r>
                  <a:rPr lang="tr-TR">
                    <a:noFill/>
                  </a:rPr>
                  <a:t> </a:t>
                </a:r>
              </a:p>
            </p:txBody>
          </p:sp>
        </mc:Fallback>
      </mc:AlternateContent>
    </p:spTree>
    <p:extLst>
      <p:ext uri="{BB962C8B-B14F-4D97-AF65-F5344CB8AC3E}">
        <p14:creationId xmlns:p14="http://schemas.microsoft.com/office/powerpoint/2010/main" val="235861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444471-FBF5-4608-B9C3-139C0DCB204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B46A261-59F5-4B55-A109-F4B5085512C0}"/>
              </a:ext>
            </a:extLst>
          </p:cNvPr>
          <p:cNvSpPr>
            <a:spLocks noGrp="1"/>
          </p:cNvSpPr>
          <p:nvPr>
            <p:ph idx="1"/>
          </p:nvPr>
        </p:nvSpPr>
        <p:spPr/>
        <p:txBody>
          <a:bodyPr/>
          <a:lstStyle/>
          <a:p>
            <a:r>
              <a:rPr lang="tr-TR" dirty="0"/>
              <a:t>Tanımlayıcı istatistik</a:t>
            </a:r>
          </a:p>
        </p:txBody>
      </p:sp>
    </p:spTree>
    <p:extLst>
      <p:ext uri="{BB962C8B-B14F-4D97-AF65-F5344CB8AC3E}">
        <p14:creationId xmlns:p14="http://schemas.microsoft.com/office/powerpoint/2010/main" val="1006870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31D526-3A2B-4D87-ADF7-16FE7D6D5DF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40CC604-F00A-4C2E-B2AB-67329803E8A6}"/>
              </a:ext>
            </a:extLst>
          </p:cNvPr>
          <p:cNvSpPr>
            <a:spLocks noGrp="1"/>
          </p:cNvSpPr>
          <p:nvPr>
            <p:ph idx="1"/>
          </p:nvPr>
        </p:nvSpPr>
        <p:spPr/>
        <p:txBody>
          <a:bodyPr/>
          <a:lstStyle/>
          <a:p>
            <a:r>
              <a:rPr lang="tr-TR" dirty="0"/>
              <a:t>1,3,3,4,6,7,10</a:t>
            </a:r>
          </a:p>
          <a:p>
            <a:r>
              <a:rPr lang="tr-TR" dirty="0"/>
              <a:t>K.O=? </a:t>
            </a:r>
            <a:r>
              <a:rPr lang="tr-TR"/>
              <a:t>5,606</a:t>
            </a:r>
            <a:endParaRPr lang="tr-TR" dirty="0"/>
          </a:p>
        </p:txBody>
      </p:sp>
    </p:spTree>
    <p:extLst>
      <p:ext uri="{BB962C8B-B14F-4D97-AF65-F5344CB8AC3E}">
        <p14:creationId xmlns:p14="http://schemas.microsoft.com/office/powerpoint/2010/main" val="3237102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6B20A3-4C0A-4837-95F2-04529A5D15FD}"/>
              </a:ext>
            </a:extLst>
          </p:cNvPr>
          <p:cNvSpPr>
            <a:spLocks noGrp="1"/>
          </p:cNvSpPr>
          <p:nvPr>
            <p:ph type="title"/>
          </p:nvPr>
        </p:nvSpPr>
        <p:spPr/>
        <p:txBody>
          <a:bodyPr/>
          <a:lstStyle/>
          <a:p>
            <a:r>
              <a:rPr lang="tr-TR" dirty="0"/>
              <a:t>Analitik olmayanlar </a:t>
            </a:r>
          </a:p>
        </p:txBody>
      </p:sp>
      <p:sp>
        <p:nvSpPr>
          <p:cNvPr id="3" name="İçerik Yer Tutucusu 2">
            <a:extLst>
              <a:ext uri="{FF2B5EF4-FFF2-40B4-BE49-F238E27FC236}">
                <a16:creationId xmlns:a16="http://schemas.microsoft.com/office/drawing/2014/main" id="{72142BF7-EA54-4631-B7BC-AE9441BCC27A}"/>
              </a:ext>
            </a:extLst>
          </p:cNvPr>
          <p:cNvSpPr>
            <a:spLocks noGrp="1"/>
          </p:cNvSpPr>
          <p:nvPr>
            <p:ph idx="1"/>
          </p:nvPr>
        </p:nvSpPr>
        <p:spPr/>
        <p:txBody>
          <a:bodyPr/>
          <a:lstStyle/>
          <a:p>
            <a:r>
              <a:rPr lang="tr-TR" dirty="0"/>
              <a:t>Bu gruptaki ortalamalar serinin bütün değerlerini dikkate almayıp, sadece belli birkaç değerini, özellikle ortadaki değerleri esas alarak hesaplanan ortalamalardır. </a:t>
            </a:r>
          </a:p>
          <a:p>
            <a:endParaRPr lang="tr-TR" dirty="0"/>
          </a:p>
        </p:txBody>
      </p:sp>
    </p:spTree>
    <p:extLst>
      <p:ext uri="{BB962C8B-B14F-4D97-AF65-F5344CB8AC3E}">
        <p14:creationId xmlns:p14="http://schemas.microsoft.com/office/powerpoint/2010/main" val="1955723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1C612B-F478-49C4-99AB-A9145C488151}"/>
              </a:ext>
            </a:extLst>
          </p:cNvPr>
          <p:cNvSpPr>
            <a:spLocks noGrp="1"/>
          </p:cNvSpPr>
          <p:nvPr>
            <p:ph type="title"/>
          </p:nvPr>
        </p:nvSpPr>
        <p:spPr/>
        <p:txBody>
          <a:bodyPr/>
          <a:lstStyle/>
          <a:p>
            <a:r>
              <a:rPr lang="tr-TR" dirty="0"/>
              <a:t>MOD</a:t>
            </a:r>
          </a:p>
        </p:txBody>
      </p:sp>
      <p:sp>
        <p:nvSpPr>
          <p:cNvPr id="3" name="İçerik Yer Tutucusu 2">
            <a:extLst>
              <a:ext uri="{FF2B5EF4-FFF2-40B4-BE49-F238E27FC236}">
                <a16:creationId xmlns:a16="http://schemas.microsoft.com/office/drawing/2014/main" id="{ECAAB3AC-0EB7-49AF-A962-02D2ED7C8EED}"/>
              </a:ext>
            </a:extLst>
          </p:cNvPr>
          <p:cNvSpPr>
            <a:spLocks noGrp="1"/>
          </p:cNvSpPr>
          <p:nvPr>
            <p:ph idx="1"/>
          </p:nvPr>
        </p:nvSpPr>
        <p:spPr/>
        <p:txBody>
          <a:bodyPr/>
          <a:lstStyle/>
          <a:p>
            <a:r>
              <a:rPr lang="tr-TR" dirty="0"/>
              <a:t>Bir seride en çok tekrarlanan değere </a:t>
            </a:r>
            <a:r>
              <a:rPr lang="tr-TR" dirty="0" err="1"/>
              <a:t>mod</a:t>
            </a:r>
            <a:r>
              <a:rPr lang="tr-TR" dirty="0"/>
              <a:t> adı verilir. İstatistikte nispeten az kullanılan bu ölçü özellikle verilerin simetrik bir dağılış göstermediği durumlarda iyi bir ölçü olarak düşünülebilir. Basit ve tasnif edilmiş seride </a:t>
            </a:r>
            <a:r>
              <a:rPr lang="tr-TR" dirty="0" err="1"/>
              <a:t>modun</a:t>
            </a:r>
            <a:r>
              <a:rPr lang="tr-TR" dirty="0"/>
              <a:t> bulunması oldukça kolaydır. Seride en fazla rastlanan ya da frekansı en yüksek olan değer </a:t>
            </a:r>
            <a:r>
              <a:rPr lang="tr-TR" dirty="0" err="1"/>
              <a:t>mod</a:t>
            </a:r>
            <a:r>
              <a:rPr lang="tr-TR" dirty="0"/>
              <a:t> olarak ifade edilir. Eğer seride en çok tekrarlanan birden fazla eleman varsa bu tür seriler çok </a:t>
            </a:r>
            <a:r>
              <a:rPr lang="tr-TR" dirty="0" err="1"/>
              <a:t>modlu</a:t>
            </a:r>
            <a:r>
              <a:rPr lang="tr-TR" dirty="0"/>
              <a:t> seriler olarak isimlendirilir.</a:t>
            </a:r>
          </a:p>
        </p:txBody>
      </p:sp>
    </p:spTree>
    <p:extLst>
      <p:ext uri="{BB962C8B-B14F-4D97-AF65-F5344CB8AC3E}">
        <p14:creationId xmlns:p14="http://schemas.microsoft.com/office/powerpoint/2010/main" val="2057466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905DA5-DE50-448D-B8D2-4971311A006C}"/>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F0130DB4-2AB6-4117-85DC-61E4371D90B7}"/>
              </a:ext>
            </a:extLst>
          </p:cNvPr>
          <p:cNvPicPr>
            <a:picLocks noGrp="1" noChangeAspect="1"/>
          </p:cNvPicPr>
          <p:nvPr>
            <p:ph idx="1"/>
          </p:nvPr>
        </p:nvPicPr>
        <p:blipFill rotWithShape="1">
          <a:blip r:embed="rId2"/>
          <a:srcRect l="7225" t="57620" r="28248" b="8434"/>
          <a:stretch/>
        </p:blipFill>
        <p:spPr>
          <a:xfrm>
            <a:off x="620993" y="3028388"/>
            <a:ext cx="9845372" cy="2912012"/>
          </a:xfrm>
          <a:prstGeom prst="rect">
            <a:avLst/>
          </a:prstGeom>
        </p:spPr>
      </p:pic>
    </p:spTree>
    <p:extLst>
      <p:ext uri="{BB962C8B-B14F-4D97-AF65-F5344CB8AC3E}">
        <p14:creationId xmlns:p14="http://schemas.microsoft.com/office/powerpoint/2010/main" val="87825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A1D7E1-4939-439D-A5FF-25C65093DA3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87D30E3-0507-4EFF-8B82-1BBF348C4643}"/>
              </a:ext>
            </a:extLst>
          </p:cNvPr>
          <p:cNvSpPr>
            <a:spLocks noGrp="1"/>
          </p:cNvSpPr>
          <p:nvPr>
            <p:ph idx="1"/>
          </p:nvPr>
        </p:nvSpPr>
        <p:spPr/>
        <p:txBody>
          <a:bodyPr>
            <a:normAutofit lnSpcReduction="10000"/>
          </a:bodyPr>
          <a:lstStyle/>
          <a:p>
            <a:pPr marL="0" indent="0">
              <a:buNone/>
            </a:pPr>
            <a:r>
              <a:rPr lang="tr-TR" dirty="0"/>
              <a:t>*Ortalamalar arasında en temsili olanıdır.</a:t>
            </a:r>
          </a:p>
          <a:p>
            <a:pPr marL="0" indent="0">
              <a:buNone/>
            </a:pPr>
            <a:r>
              <a:rPr lang="tr-TR" dirty="0"/>
              <a:t>*Pratik hayatta çok kullanılan ortalamalardandır</a:t>
            </a:r>
          </a:p>
          <a:p>
            <a:pPr marL="0" indent="0">
              <a:buNone/>
            </a:pPr>
            <a:r>
              <a:rPr lang="tr-TR" dirty="0"/>
              <a:t>*Özellikle kalitatif (niteliksel) serilerin ortalaması </a:t>
            </a:r>
            <a:r>
              <a:rPr lang="tr-TR" dirty="0" err="1"/>
              <a:t>mod</a:t>
            </a:r>
            <a:r>
              <a:rPr lang="tr-TR" dirty="0"/>
              <a:t> ile ifade edilir. Göz rengi, medeni hal, marka, cinsiyet </a:t>
            </a:r>
            <a:r>
              <a:rPr lang="tr-TR" dirty="0" err="1"/>
              <a:t>v.s</a:t>
            </a:r>
            <a:r>
              <a:rPr lang="tr-TR" dirty="0"/>
              <a:t> gibi değişkenler kalitatif değişkenler olup sayısal olarak ifade edilemezler</a:t>
            </a:r>
          </a:p>
          <a:p>
            <a:pPr marL="0" indent="0">
              <a:buNone/>
            </a:pPr>
            <a:r>
              <a:rPr lang="tr-TR" dirty="0"/>
              <a:t>*</a:t>
            </a:r>
            <a:r>
              <a:rPr lang="tr-TR" dirty="0" err="1"/>
              <a:t>Mod</a:t>
            </a:r>
            <a:r>
              <a:rPr lang="tr-TR" dirty="0"/>
              <a:t> serideki aşırı değerlere karşı hassas değildir. Çünkü normal serilerde </a:t>
            </a:r>
            <a:r>
              <a:rPr lang="tr-TR" dirty="0" err="1"/>
              <a:t>mod</a:t>
            </a:r>
            <a:r>
              <a:rPr lang="tr-TR" dirty="0"/>
              <a:t> genellikle serinin orta bölgesinde yer alır, uç değerlerden etkilenmez.</a:t>
            </a:r>
          </a:p>
          <a:p>
            <a:pPr marL="0" indent="0">
              <a:buNone/>
            </a:pPr>
            <a:r>
              <a:rPr lang="tr-TR" dirty="0"/>
              <a:t>*Yukarıdaki avantajlarının yanında analitik olmaması sebebi ile matematik işlemlere elverişli olmaması dezavantajıdır.</a:t>
            </a:r>
          </a:p>
        </p:txBody>
      </p:sp>
    </p:spTree>
    <p:extLst>
      <p:ext uri="{BB962C8B-B14F-4D97-AF65-F5344CB8AC3E}">
        <p14:creationId xmlns:p14="http://schemas.microsoft.com/office/powerpoint/2010/main" val="3541014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5DF2C1-A742-49D8-81F6-78C8607399D9}"/>
              </a:ext>
            </a:extLst>
          </p:cNvPr>
          <p:cNvSpPr>
            <a:spLocks noGrp="1"/>
          </p:cNvSpPr>
          <p:nvPr>
            <p:ph type="title"/>
          </p:nvPr>
        </p:nvSpPr>
        <p:spPr/>
        <p:txBody>
          <a:bodyPr/>
          <a:lstStyle/>
          <a:p>
            <a:r>
              <a:rPr lang="tr-TR" dirty="0"/>
              <a:t>MEDYAN</a:t>
            </a:r>
          </a:p>
        </p:txBody>
      </p:sp>
      <p:sp>
        <p:nvSpPr>
          <p:cNvPr id="3" name="İçerik Yer Tutucusu 2">
            <a:extLst>
              <a:ext uri="{FF2B5EF4-FFF2-40B4-BE49-F238E27FC236}">
                <a16:creationId xmlns:a16="http://schemas.microsoft.com/office/drawing/2014/main" id="{7C97DCA0-743A-4A5F-8837-D20AEA0CE62A}"/>
              </a:ext>
            </a:extLst>
          </p:cNvPr>
          <p:cNvSpPr>
            <a:spLocks noGrp="1"/>
          </p:cNvSpPr>
          <p:nvPr>
            <p:ph idx="1"/>
          </p:nvPr>
        </p:nvSpPr>
        <p:spPr/>
        <p:txBody>
          <a:bodyPr/>
          <a:lstStyle/>
          <a:p>
            <a:r>
              <a:rPr lang="tr-TR" dirty="0"/>
              <a:t>Serideki değerler küçükten büyüğe sıralandığında tam ortaya düşen ve seriyi iki eşit parçaya bölen değere medyan adı verilir. </a:t>
            </a:r>
          </a:p>
          <a:p>
            <a:r>
              <a:rPr lang="tr-TR" dirty="0"/>
              <a:t>N+1/2</a:t>
            </a:r>
          </a:p>
          <a:p>
            <a:endParaRPr lang="tr-TR" dirty="0"/>
          </a:p>
        </p:txBody>
      </p:sp>
    </p:spTree>
    <p:extLst>
      <p:ext uri="{BB962C8B-B14F-4D97-AF65-F5344CB8AC3E}">
        <p14:creationId xmlns:p14="http://schemas.microsoft.com/office/powerpoint/2010/main" val="1607290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416739-E53C-4669-AAC9-34DD2659EB90}"/>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DC19003B-A679-4CDB-B7E0-07EF7FE4BE2B}"/>
              </a:ext>
            </a:extLst>
          </p:cNvPr>
          <p:cNvPicPr>
            <a:picLocks noGrp="1" noChangeAspect="1"/>
          </p:cNvPicPr>
          <p:nvPr>
            <p:ph idx="1"/>
          </p:nvPr>
        </p:nvPicPr>
        <p:blipFill rotWithShape="1">
          <a:blip r:embed="rId2"/>
          <a:srcRect l="6679" t="54710" r="33884" b="6818"/>
          <a:stretch/>
        </p:blipFill>
        <p:spPr>
          <a:xfrm>
            <a:off x="1757870" y="2605722"/>
            <a:ext cx="8427140" cy="3066757"/>
          </a:xfrm>
          <a:prstGeom prst="rect">
            <a:avLst/>
          </a:prstGeom>
        </p:spPr>
      </p:pic>
    </p:spTree>
    <p:extLst>
      <p:ext uri="{BB962C8B-B14F-4D97-AF65-F5344CB8AC3E}">
        <p14:creationId xmlns:p14="http://schemas.microsoft.com/office/powerpoint/2010/main" val="3378878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A1DFE2-FC01-4FD5-BEEE-310346B8984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DD08F16-0558-4927-9174-B5D1AD6D1F8E}"/>
              </a:ext>
            </a:extLst>
          </p:cNvPr>
          <p:cNvSpPr>
            <a:spLocks noGrp="1"/>
          </p:cNvSpPr>
          <p:nvPr>
            <p:ph idx="1"/>
          </p:nvPr>
        </p:nvSpPr>
        <p:spPr/>
        <p:txBody>
          <a:bodyPr>
            <a:normAutofit fontScale="92500" lnSpcReduction="20000"/>
          </a:bodyPr>
          <a:lstStyle/>
          <a:p>
            <a:endParaRPr lang="tr-TR" dirty="0"/>
          </a:p>
          <a:p>
            <a:endParaRPr lang="tr-TR" dirty="0"/>
          </a:p>
          <a:p>
            <a:r>
              <a:rPr lang="tr-TR" dirty="0"/>
              <a:t>Pratik bir ortalamadır. Çünkü sadece basit bir sıralama işlemi gerektirir. </a:t>
            </a:r>
          </a:p>
          <a:p>
            <a:r>
              <a:rPr lang="tr-TR" dirty="0"/>
              <a:t>Özellikle açık sınıflı seriler için medyan daha bir önem kazanır. Bu tür serilerde diğer ortalamalar ya hesaplanamaz, ya da açık sınıflar için sınıf sınırları farazi olarak seçilerek hesaplanabilir. </a:t>
            </a:r>
            <a:r>
              <a:rPr lang="tr-TR" dirty="0" err="1"/>
              <a:t>Mod</a:t>
            </a:r>
            <a:r>
              <a:rPr lang="tr-TR" dirty="0"/>
              <a:t> ise sınıf aralıklarının eşit olmasını gerektirdiğinden hesaplanamaz. Medyan ise böyle serilerin ortalamasında problemsiz olarak hesaplanabilir. </a:t>
            </a:r>
          </a:p>
          <a:p>
            <a:r>
              <a:rPr lang="tr-TR" dirty="0"/>
              <a:t>Serideki aşırı değerlere karşı hassas değildir. Çünkü medyan serinin ortasına rastladığından, uçlarda oluşan aşırı değerler medyanı etkilemez. </a:t>
            </a:r>
          </a:p>
          <a:p>
            <a:r>
              <a:rPr lang="tr-TR" dirty="0"/>
              <a:t>Medyanın zayıf tarafı serideki bütün değerleri dikkate almaması sebebi ile matematik işlemlere uygun olmamasıdır. </a:t>
            </a:r>
          </a:p>
          <a:p>
            <a:endParaRPr lang="tr-TR" dirty="0"/>
          </a:p>
        </p:txBody>
      </p:sp>
    </p:spTree>
    <p:extLst>
      <p:ext uri="{BB962C8B-B14F-4D97-AF65-F5344CB8AC3E}">
        <p14:creationId xmlns:p14="http://schemas.microsoft.com/office/powerpoint/2010/main" val="2291945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1AF039-8112-4BDC-9E21-13ECA3E8A762}"/>
              </a:ext>
            </a:extLst>
          </p:cNvPr>
          <p:cNvSpPr>
            <a:spLocks noGrp="1"/>
          </p:cNvSpPr>
          <p:nvPr>
            <p:ph type="title"/>
          </p:nvPr>
        </p:nvSpPr>
        <p:spPr/>
        <p:txBody>
          <a:bodyPr/>
          <a:lstStyle/>
          <a:p>
            <a:r>
              <a:rPr lang="tr-TR" dirty="0" err="1"/>
              <a:t>Kartiller</a:t>
            </a:r>
            <a:endParaRPr lang="tr-TR" dirty="0"/>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B9415FF6-97D5-4CAB-8774-AF7DA75F83DF}"/>
                  </a:ext>
                </a:extLst>
              </p:cNvPr>
              <p:cNvSpPr>
                <a:spLocks noGrp="1"/>
              </p:cNvSpPr>
              <p:nvPr>
                <p:ph idx="1"/>
              </p:nvPr>
            </p:nvSpPr>
            <p:spPr/>
            <p:txBody>
              <a:bodyPr/>
              <a:lstStyle/>
              <a:p>
                <a:r>
                  <a:rPr lang="tr-TR" dirty="0"/>
                  <a:t>Q1, Q2, Q3 ile gösterilen üç </a:t>
                </a:r>
                <a:r>
                  <a:rPr lang="tr-TR" dirty="0" err="1"/>
                  <a:t>kartil</a:t>
                </a:r>
                <a:r>
                  <a:rPr lang="tr-TR" dirty="0"/>
                  <a:t> vardır. </a:t>
                </a:r>
                <a:r>
                  <a:rPr lang="tr-TR" dirty="0" err="1"/>
                  <a:t>Kartiller</a:t>
                </a:r>
                <a:r>
                  <a:rPr lang="tr-TR" dirty="0"/>
                  <a:t> seriyi %25’lik dilimlere ayırırlar.</a:t>
                </a:r>
              </a:p>
              <a:p>
                <a:r>
                  <a:rPr lang="tr-TR" dirty="0"/>
                  <a:t>İkinci </a:t>
                </a:r>
                <a:r>
                  <a:rPr lang="tr-TR" dirty="0" err="1"/>
                  <a:t>kartil</a:t>
                </a:r>
                <a:r>
                  <a:rPr lang="tr-TR" dirty="0"/>
                  <a:t> medyana eşittir</a:t>
                </a:r>
              </a:p>
              <a:p>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𝑄</m:t>
                        </m:r>
                      </m:e>
                      <m:sub>
                        <m:r>
                          <a:rPr lang="tr-TR" b="0" i="1" smtClean="0">
                            <a:latin typeface="Cambria Math" panose="02040503050406030204" pitchFamily="18" charset="0"/>
                          </a:rPr>
                          <m:t>İ</m:t>
                        </m:r>
                      </m:sub>
                    </m:sSub>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İ(</m:t>
                        </m:r>
                        <m:r>
                          <a:rPr lang="tr-TR" b="0" i="1" smtClean="0">
                            <a:latin typeface="Cambria Math" panose="02040503050406030204" pitchFamily="18" charset="0"/>
                          </a:rPr>
                          <m:t>𝑁</m:t>
                        </m:r>
                        <m:r>
                          <a:rPr lang="tr-TR" b="0" i="1" smtClean="0">
                            <a:latin typeface="Cambria Math" panose="02040503050406030204" pitchFamily="18" charset="0"/>
                          </a:rPr>
                          <m:t>+1)</m:t>
                        </m:r>
                      </m:num>
                      <m:den>
                        <m:r>
                          <a:rPr lang="tr-TR" b="0" i="1" smtClean="0">
                            <a:latin typeface="Cambria Math" panose="02040503050406030204" pitchFamily="18" charset="0"/>
                          </a:rPr>
                          <m:t>4</m:t>
                        </m:r>
                      </m:den>
                    </m:f>
                  </m:oMath>
                </a14:m>
                <a:endParaRPr lang="tr-TR" dirty="0"/>
              </a:p>
            </p:txBody>
          </p:sp>
        </mc:Choice>
        <mc:Fallback xmlns="">
          <p:sp>
            <p:nvSpPr>
              <p:cNvPr id="3" name="İçerik Yer Tutucusu 2">
                <a:extLst>
                  <a:ext uri="{FF2B5EF4-FFF2-40B4-BE49-F238E27FC236}">
                    <a16:creationId xmlns:a16="http://schemas.microsoft.com/office/drawing/2014/main" id="{B9415FF6-97D5-4CAB-8774-AF7DA75F83DF}"/>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tr-TR">
                    <a:noFill/>
                  </a:rPr>
                  <a:t> </a:t>
                </a:r>
              </a:p>
            </p:txBody>
          </p:sp>
        </mc:Fallback>
      </mc:AlternateContent>
    </p:spTree>
    <p:extLst>
      <p:ext uri="{BB962C8B-B14F-4D97-AF65-F5344CB8AC3E}">
        <p14:creationId xmlns:p14="http://schemas.microsoft.com/office/powerpoint/2010/main" val="2700819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8A819F-D2B0-432B-93DD-0FA097EFD06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A6AD55A-783E-467B-BA94-DE443146D023}"/>
              </a:ext>
            </a:extLst>
          </p:cNvPr>
          <p:cNvSpPr>
            <a:spLocks noGrp="1"/>
          </p:cNvSpPr>
          <p:nvPr>
            <p:ph idx="1"/>
          </p:nvPr>
        </p:nvSpPr>
        <p:spPr/>
        <p:txBody>
          <a:bodyPr/>
          <a:lstStyle/>
          <a:p>
            <a:r>
              <a:rPr lang="tr-TR" dirty="0"/>
              <a:t>3.75 ‘inci sırada herhangi bir gözlem yok ancak 4. sıradaki gözleme yakın bir değer. :Uzakta olsa 3. sıradaki gözlemi de dikkate almalıyız. Buna göre 4. gözlemin payını daha büyük, 3.sıradaki gözlemin payını daha küçük alarak 1. </a:t>
            </a:r>
            <a:r>
              <a:rPr lang="tr-TR" dirty="0" err="1"/>
              <a:t>kartil</a:t>
            </a:r>
            <a:r>
              <a:rPr lang="tr-TR" dirty="0"/>
              <a:t> hesaplanır. 3.75 ile 3 arasındaki fark 0.75, 4 ile fark 0.25. Farklardan büyük olanı (0.75) yakın gözlemle (65), küçük olanı (0.25) uzak gözlemle (60) çarpıp topladığımızda 1. </a:t>
            </a:r>
            <a:r>
              <a:rPr lang="tr-TR" dirty="0" err="1"/>
              <a:t>kartile</a:t>
            </a:r>
            <a:r>
              <a:rPr lang="tr-TR" dirty="0"/>
              <a:t> ulaşırız (63,75)</a:t>
            </a:r>
          </a:p>
        </p:txBody>
      </p:sp>
    </p:spTree>
    <p:extLst>
      <p:ext uri="{BB962C8B-B14F-4D97-AF65-F5344CB8AC3E}">
        <p14:creationId xmlns:p14="http://schemas.microsoft.com/office/powerpoint/2010/main" val="1114461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DE83648-545B-4B9D-A901-E6F4909DA934}"/>
              </a:ext>
            </a:extLst>
          </p:cNvPr>
          <p:cNvSpPr/>
          <p:nvPr/>
        </p:nvSpPr>
        <p:spPr>
          <a:xfrm>
            <a:off x="1489587" y="2698955"/>
            <a:ext cx="2477729" cy="132556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MERKEZİ EĞİLİM ÖLÇÜLERİ</a:t>
            </a:r>
          </a:p>
          <a:p>
            <a:pPr algn="ctr"/>
            <a:r>
              <a:rPr lang="tr-TR" dirty="0"/>
              <a:t>Ortalamalar</a:t>
            </a:r>
          </a:p>
        </p:txBody>
      </p:sp>
      <p:sp>
        <p:nvSpPr>
          <p:cNvPr id="5" name="Dikdörtgen 4">
            <a:extLst>
              <a:ext uri="{FF2B5EF4-FFF2-40B4-BE49-F238E27FC236}">
                <a16:creationId xmlns:a16="http://schemas.microsoft.com/office/drawing/2014/main" id="{19FFDCE7-AEAC-409A-B824-5042C16CD973}"/>
              </a:ext>
            </a:extLst>
          </p:cNvPr>
          <p:cNvSpPr/>
          <p:nvPr/>
        </p:nvSpPr>
        <p:spPr>
          <a:xfrm>
            <a:off x="5294671" y="2212258"/>
            <a:ext cx="2684206" cy="870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ANALİTİK OLANLAR (parametrik)</a:t>
            </a:r>
          </a:p>
          <a:p>
            <a:pPr algn="ctr"/>
            <a:r>
              <a:rPr lang="tr-TR" dirty="0"/>
              <a:t>Verilerin değişiminden etkilenen</a:t>
            </a:r>
          </a:p>
        </p:txBody>
      </p:sp>
      <p:sp>
        <p:nvSpPr>
          <p:cNvPr id="6" name="Dikdörtgen 5">
            <a:extLst>
              <a:ext uri="{FF2B5EF4-FFF2-40B4-BE49-F238E27FC236}">
                <a16:creationId xmlns:a16="http://schemas.microsoft.com/office/drawing/2014/main" id="{3FBE7AB4-96DA-4AD8-A12B-4A6C1348BDA8}"/>
              </a:ext>
            </a:extLst>
          </p:cNvPr>
          <p:cNvSpPr/>
          <p:nvPr/>
        </p:nvSpPr>
        <p:spPr>
          <a:xfrm>
            <a:off x="5294671" y="3429000"/>
            <a:ext cx="2684206" cy="87015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a:t>ANALİTİK OLMAYANLAR</a:t>
            </a:r>
          </a:p>
          <a:p>
            <a:pPr algn="ctr"/>
            <a:r>
              <a:rPr lang="tr-TR" dirty="0"/>
              <a:t>(</a:t>
            </a:r>
            <a:r>
              <a:rPr lang="tr-TR" dirty="0" err="1"/>
              <a:t>nonparametrik</a:t>
            </a:r>
            <a:r>
              <a:rPr lang="tr-TR" dirty="0"/>
              <a:t>)</a:t>
            </a:r>
          </a:p>
          <a:p>
            <a:pPr algn="ctr"/>
            <a:r>
              <a:rPr lang="tr-TR" dirty="0"/>
              <a:t>Verilerin değişiminden etkilenmeyen</a:t>
            </a:r>
          </a:p>
        </p:txBody>
      </p:sp>
      <p:sp>
        <p:nvSpPr>
          <p:cNvPr id="7" name="Oval 6">
            <a:extLst>
              <a:ext uri="{FF2B5EF4-FFF2-40B4-BE49-F238E27FC236}">
                <a16:creationId xmlns:a16="http://schemas.microsoft.com/office/drawing/2014/main" id="{E93F3AF5-1246-4420-8495-4EB0BB1DEEA9}"/>
              </a:ext>
            </a:extLst>
          </p:cNvPr>
          <p:cNvSpPr/>
          <p:nvPr/>
        </p:nvSpPr>
        <p:spPr>
          <a:xfrm>
            <a:off x="9173497" y="368710"/>
            <a:ext cx="1902542" cy="781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ARİTMETİK ORTALAMA</a:t>
            </a:r>
          </a:p>
        </p:txBody>
      </p:sp>
      <p:sp>
        <p:nvSpPr>
          <p:cNvPr id="8" name="Oval 7">
            <a:extLst>
              <a:ext uri="{FF2B5EF4-FFF2-40B4-BE49-F238E27FC236}">
                <a16:creationId xmlns:a16="http://schemas.microsoft.com/office/drawing/2014/main" id="{30878B33-B811-4275-84F8-8943D123FD50}"/>
              </a:ext>
            </a:extLst>
          </p:cNvPr>
          <p:cNvSpPr/>
          <p:nvPr/>
        </p:nvSpPr>
        <p:spPr>
          <a:xfrm>
            <a:off x="9173497" y="1302774"/>
            <a:ext cx="1902542" cy="781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GEOMETRİK ORTALAMA</a:t>
            </a:r>
          </a:p>
        </p:txBody>
      </p:sp>
      <p:sp>
        <p:nvSpPr>
          <p:cNvPr id="9" name="Oval 8">
            <a:extLst>
              <a:ext uri="{FF2B5EF4-FFF2-40B4-BE49-F238E27FC236}">
                <a16:creationId xmlns:a16="http://schemas.microsoft.com/office/drawing/2014/main" id="{4688D5B8-4AD2-41B3-B0CC-CAE6A206C4C3}"/>
              </a:ext>
            </a:extLst>
          </p:cNvPr>
          <p:cNvSpPr/>
          <p:nvPr/>
        </p:nvSpPr>
        <p:spPr>
          <a:xfrm>
            <a:off x="9306232" y="2212258"/>
            <a:ext cx="1902542" cy="781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HARMONİK ORTALAMA</a:t>
            </a:r>
          </a:p>
        </p:txBody>
      </p:sp>
      <p:cxnSp>
        <p:nvCxnSpPr>
          <p:cNvPr id="12" name="Düz Ok Bağlayıcısı 11">
            <a:extLst>
              <a:ext uri="{FF2B5EF4-FFF2-40B4-BE49-F238E27FC236}">
                <a16:creationId xmlns:a16="http://schemas.microsoft.com/office/drawing/2014/main" id="{4DB7B02C-DA4B-4973-9C60-03D3E110EE0F}"/>
              </a:ext>
            </a:extLst>
          </p:cNvPr>
          <p:cNvCxnSpPr/>
          <p:nvPr/>
        </p:nvCxnSpPr>
        <p:spPr>
          <a:xfrm flipV="1">
            <a:off x="7978877" y="870155"/>
            <a:ext cx="1194620" cy="1607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Düz Ok Bağlayıcısı 13">
            <a:extLst>
              <a:ext uri="{FF2B5EF4-FFF2-40B4-BE49-F238E27FC236}">
                <a16:creationId xmlns:a16="http://schemas.microsoft.com/office/drawing/2014/main" id="{298C0B36-1DA7-444E-88EA-AE3000E5E286}"/>
              </a:ext>
            </a:extLst>
          </p:cNvPr>
          <p:cNvCxnSpPr>
            <a:cxnSpLocks/>
          </p:cNvCxnSpPr>
          <p:nvPr/>
        </p:nvCxnSpPr>
        <p:spPr>
          <a:xfrm flipV="1">
            <a:off x="7978877" y="1865671"/>
            <a:ext cx="1076633" cy="612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Düz Ok Bağlayıcısı 15">
            <a:extLst>
              <a:ext uri="{FF2B5EF4-FFF2-40B4-BE49-F238E27FC236}">
                <a16:creationId xmlns:a16="http://schemas.microsoft.com/office/drawing/2014/main" id="{6386D8E2-83E1-4401-81DC-C6AF2912F265}"/>
              </a:ext>
            </a:extLst>
          </p:cNvPr>
          <p:cNvCxnSpPr>
            <a:cxnSpLocks/>
          </p:cNvCxnSpPr>
          <p:nvPr/>
        </p:nvCxnSpPr>
        <p:spPr>
          <a:xfrm>
            <a:off x="7978877" y="2534265"/>
            <a:ext cx="1194620" cy="164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0F8FF3D-3BED-4225-A655-A2F3768052D3}"/>
              </a:ext>
            </a:extLst>
          </p:cNvPr>
          <p:cNvSpPr/>
          <p:nvPr/>
        </p:nvSpPr>
        <p:spPr>
          <a:xfrm>
            <a:off x="9615949" y="4326193"/>
            <a:ext cx="1696064" cy="7816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a:t>MEDYAN</a:t>
            </a:r>
          </a:p>
        </p:txBody>
      </p:sp>
      <p:sp>
        <p:nvSpPr>
          <p:cNvPr id="23" name="Oval 22">
            <a:extLst>
              <a:ext uri="{FF2B5EF4-FFF2-40B4-BE49-F238E27FC236}">
                <a16:creationId xmlns:a16="http://schemas.microsoft.com/office/drawing/2014/main" id="{83F19E80-0BFB-41E6-9431-C761921A9AD5}"/>
              </a:ext>
            </a:extLst>
          </p:cNvPr>
          <p:cNvSpPr/>
          <p:nvPr/>
        </p:nvSpPr>
        <p:spPr>
          <a:xfrm>
            <a:off x="9615949" y="5260257"/>
            <a:ext cx="1696064" cy="78412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a:t>MOD</a:t>
            </a:r>
          </a:p>
        </p:txBody>
      </p:sp>
      <p:cxnSp>
        <p:nvCxnSpPr>
          <p:cNvPr id="25" name="Düz Ok Bağlayıcısı 24">
            <a:extLst>
              <a:ext uri="{FF2B5EF4-FFF2-40B4-BE49-F238E27FC236}">
                <a16:creationId xmlns:a16="http://schemas.microsoft.com/office/drawing/2014/main" id="{3AA0478D-30FC-4213-BA6D-568876005E59}"/>
              </a:ext>
            </a:extLst>
          </p:cNvPr>
          <p:cNvCxnSpPr>
            <a:cxnSpLocks/>
            <a:stCxn id="6" idx="3"/>
          </p:cNvCxnSpPr>
          <p:nvPr/>
        </p:nvCxnSpPr>
        <p:spPr>
          <a:xfrm>
            <a:off x="7978877" y="3864078"/>
            <a:ext cx="1637072" cy="67842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8" name="Düz Ok Bağlayıcısı 27">
            <a:extLst>
              <a:ext uri="{FF2B5EF4-FFF2-40B4-BE49-F238E27FC236}">
                <a16:creationId xmlns:a16="http://schemas.microsoft.com/office/drawing/2014/main" id="{5461C86B-86F9-420D-9BC4-06A5A1F50CEB}"/>
              </a:ext>
            </a:extLst>
          </p:cNvPr>
          <p:cNvCxnSpPr>
            <a:stCxn id="6" idx="3"/>
          </p:cNvCxnSpPr>
          <p:nvPr/>
        </p:nvCxnSpPr>
        <p:spPr>
          <a:xfrm>
            <a:off x="7978877" y="3864078"/>
            <a:ext cx="1755058" cy="150433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0" name="Düz Ok Bağlayıcısı 29">
            <a:extLst>
              <a:ext uri="{FF2B5EF4-FFF2-40B4-BE49-F238E27FC236}">
                <a16:creationId xmlns:a16="http://schemas.microsoft.com/office/drawing/2014/main" id="{7F171D06-B637-469A-B9DD-E834AADC78F7}"/>
              </a:ext>
            </a:extLst>
          </p:cNvPr>
          <p:cNvCxnSpPr>
            <a:cxnSpLocks/>
            <a:stCxn id="4" idx="3"/>
            <a:endCxn id="5" idx="1"/>
          </p:cNvCxnSpPr>
          <p:nvPr/>
        </p:nvCxnSpPr>
        <p:spPr>
          <a:xfrm flipV="1">
            <a:off x="3967316" y="2647336"/>
            <a:ext cx="1327355" cy="714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Düz Ok Bağlayıcısı 31">
            <a:extLst>
              <a:ext uri="{FF2B5EF4-FFF2-40B4-BE49-F238E27FC236}">
                <a16:creationId xmlns:a16="http://schemas.microsoft.com/office/drawing/2014/main" id="{47332974-515E-47DB-B607-FEF58E9EC8AD}"/>
              </a:ext>
            </a:extLst>
          </p:cNvPr>
          <p:cNvCxnSpPr>
            <a:cxnSpLocks/>
            <a:stCxn id="4" idx="3"/>
          </p:cNvCxnSpPr>
          <p:nvPr/>
        </p:nvCxnSpPr>
        <p:spPr>
          <a:xfrm>
            <a:off x="3967316" y="3361737"/>
            <a:ext cx="1224116" cy="502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9E09472-4334-40DC-B714-BB2DE914FA4C}"/>
              </a:ext>
            </a:extLst>
          </p:cNvPr>
          <p:cNvSpPr/>
          <p:nvPr/>
        </p:nvSpPr>
        <p:spPr>
          <a:xfrm>
            <a:off x="8008374" y="5707625"/>
            <a:ext cx="1696064" cy="78412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a:t>KANTİLLER</a:t>
            </a:r>
          </a:p>
        </p:txBody>
      </p:sp>
      <p:cxnSp>
        <p:nvCxnSpPr>
          <p:cNvPr id="18" name="Düz Ok Bağlayıcısı 17">
            <a:extLst>
              <a:ext uri="{FF2B5EF4-FFF2-40B4-BE49-F238E27FC236}">
                <a16:creationId xmlns:a16="http://schemas.microsoft.com/office/drawing/2014/main" id="{E7DC22A5-D779-4AD2-BDAD-1BEC32F64441}"/>
              </a:ext>
            </a:extLst>
          </p:cNvPr>
          <p:cNvCxnSpPr/>
          <p:nvPr/>
        </p:nvCxnSpPr>
        <p:spPr>
          <a:xfrm>
            <a:off x="6983362" y="4181169"/>
            <a:ext cx="1755058" cy="150433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0" name="Oval 19">
            <a:extLst>
              <a:ext uri="{FF2B5EF4-FFF2-40B4-BE49-F238E27FC236}">
                <a16:creationId xmlns:a16="http://schemas.microsoft.com/office/drawing/2014/main" id="{91609345-BC9F-4730-B3B5-68E9160D622E}"/>
              </a:ext>
            </a:extLst>
          </p:cNvPr>
          <p:cNvSpPr/>
          <p:nvPr/>
        </p:nvSpPr>
        <p:spPr>
          <a:xfrm>
            <a:off x="9409471" y="3065205"/>
            <a:ext cx="1902542" cy="781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KARELİ ORTALAMA</a:t>
            </a:r>
          </a:p>
        </p:txBody>
      </p:sp>
      <p:cxnSp>
        <p:nvCxnSpPr>
          <p:cNvPr id="22" name="Düz Ok Bağlayıcısı 21">
            <a:extLst>
              <a:ext uri="{FF2B5EF4-FFF2-40B4-BE49-F238E27FC236}">
                <a16:creationId xmlns:a16="http://schemas.microsoft.com/office/drawing/2014/main" id="{6ECB8015-EEB9-4291-85B9-CC8FB9319184}"/>
              </a:ext>
            </a:extLst>
          </p:cNvPr>
          <p:cNvCxnSpPr>
            <a:cxnSpLocks/>
          </p:cNvCxnSpPr>
          <p:nvPr/>
        </p:nvCxnSpPr>
        <p:spPr>
          <a:xfrm>
            <a:off x="8099813" y="2877711"/>
            <a:ext cx="1194620" cy="164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663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0145FF-CEA9-4AB4-BF25-3871585189B9}"/>
              </a:ext>
            </a:extLst>
          </p:cNvPr>
          <p:cNvSpPr>
            <a:spLocks noGrp="1"/>
          </p:cNvSpPr>
          <p:nvPr>
            <p:ph type="title"/>
          </p:nvPr>
        </p:nvSpPr>
        <p:spPr/>
        <p:txBody>
          <a:bodyPr/>
          <a:lstStyle/>
          <a:p>
            <a:r>
              <a:rPr lang="tr-TR" dirty="0"/>
              <a:t>Kutu Grafik</a:t>
            </a:r>
          </a:p>
        </p:txBody>
      </p:sp>
      <p:sp>
        <p:nvSpPr>
          <p:cNvPr id="3" name="İçerik Yer Tutucusu 2">
            <a:extLst>
              <a:ext uri="{FF2B5EF4-FFF2-40B4-BE49-F238E27FC236}">
                <a16:creationId xmlns:a16="http://schemas.microsoft.com/office/drawing/2014/main" id="{5757EEDD-337E-4B1E-ADDF-D009398A80B4}"/>
              </a:ext>
            </a:extLst>
          </p:cNvPr>
          <p:cNvSpPr>
            <a:spLocks noGrp="1"/>
          </p:cNvSpPr>
          <p:nvPr>
            <p:ph idx="1"/>
          </p:nvPr>
        </p:nvSpPr>
        <p:spPr/>
        <p:txBody>
          <a:bodyPr>
            <a:normAutofit fontScale="85000" lnSpcReduction="20000"/>
          </a:bodyPr>
          <a:lstStyle/>
          <a:p>
            <a:r>
              <a:rPr lang="tr-TR" dirty="0" err="1"/>
              <a:t>Kartillerin</a:t>
            </a:r>
            <a:r>
              <a:rPr lang="tr-TR" dirty="0"/>
              <a:t> bir değişken hakkında sağladığı bilgi, kutu grafik yardımıyla görsel olarak belirlenebilir. Tek bir değişkenin kutu grafiği çizilebileceği gibi birden fazla değişkeni karşılaştırma üzere çoklu kutu grafik çizilebilir.</a:t>
            </a:r>
          </a:p>
          <a:p>
            <a:r>
              <a:rPr lang="tr-TR" dirty="0"/>
              <a:t>Kutu grafiği çizebilmek için:</a:t>
            </a:r>
          </a:p>
          <a:p>
            <a:pPr marL="514350" indent="-514350">
              <a:buAutoNum type="arabicParenR"/>
            </a:pPr>
            <a:r>
              <a:rPr lang="tr-TR" dirty="0"/>
              <a:t>Kutu grafiği çizilecek değişken, yatay eksende gösterilir.</a:t>
            </a:r>
          </a:p>
          <a:p>
            <a:pPr marL="514350" indent="-514350">
              <a:buAutoNum type="arabicParenR"/>
            </a:pPr>
            <a:r>
              <a:rPr lang="tr-TR" dirty="0"/>
              <a:t>Eksene paralel olarak, sol tarafı 1. </a:t>
            </a:r>
            <a:r>
              <a:rPr lang="tr-TR" dirty="0" err="1"/>
              <a:t>kartil</a:t>
            </a:r>
            <a:r>
              <a:rPr lang="tr-TR" dirty="0"/>
              <a:t>, sağ tarafı 3. </a:t>
            </a:r>
            <a:r>
              <a:rPr lang="tr-TR" dirty="0" err="1"/>
              <a:t>kartil</a:t>
            </a:r>
            <a:r>
              <a:rPr lang="tr-TR" dirty="0"/>
              <a:t> olacak şekilde bir kutu çizilir.</a:t>
            </a:r>
          </a:p>
          <a:p>
            <a:pPr marL="514350" indent="-514350">
              <a:buAutoNum type="arabicParenR"/>
            </a:pPr>
            <a:r>
              <a:rPr lang="tr-TR" dirty="0"/>
              <a:t>Kutu, dikey bir medyan çizgisiyle ikiye bölünür.</a:t>
            </a:r>
          </a:p>
          <a:p>
            <a:pPr marL="514350" indent="-514350">
              <a:buAutoNum type="arabicParenR"/>
            </a:pPr>
            <a:r>
              <a:rPr lang="tr-TR" dirty="0"/>
              <a:t>Kutunun sol kenarından, en küçük değere kadar, sağ kenarından en büyük değere kadar birer çizgi çizilir.</a:t>
            </a:r>
          </a:p>
          <a:p>
            <a:r>
              <a:rPr lang="tr-TR" dirty="0"/>
              <a:t>Kutu grafikle, </a:t>
            </a:r>
            <a:r>
              <a:rPr lang="tr-TR" dirty="0" err="1"/>
              <a:t>kartiller</a:t>
            </a:r>
            <a:r>
              <a:rPr lang="tr-TR" dirty="0"/>
              <a:t> en küçük ve en büyük değerler aynı anda görülebilmektedir. Böylece veri setinin yayılımı, toplanma merkezi ve simetrisi hakkında çok çabuk fikir sahibi olabiliriz.</a:t>
            </a:r>
          </a:p>
        </p:txBody>
      </p:sp>
    </p:spTree>
    <p:extLst>
      <p:ext uri="{BB962C8B-B14F-4D97-AF65-F5344CB8AC3E}">
        <p14:creationId xmlns:p14="http://schemas.microsoft.com/office/powerpoint/2010/main" val="1279135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AF909F-74DC-4B21-BBF0-F5EC307685EA}"/>
              </a:ext>
            </a:extLst>
          </p:cNvPr>
          <p:cNvSpPr>
            <a:spLocks noGrp="1"/>
          </p:cNvSpPr>
          <p:nvPr>
            <p:ph type="title"/>
          </p:nvPr>
        </p:nvSpPr>
        <p:spPr/>
        <p:txBody>
          <a:bodyPr/>
          <a:lstStyle/>
          <a:p>
            <a:r>
              <a:rPr lang="tr-TR" dirty="0" err="1"/>
              <a:t>Desiller</a:t>
            </a:r>
            <a:endParaRPr lang="tr-TR" dirty="0"/>
          </a:p>
        </p:txBody>
      </p:sp>
      <p:sp>
        <p:nvSpPr>
          <p:cNvPr id="3" name="İçerik Yer Tutucusu 2">
            <a:extLst>
              <a:ext uri="{FF2B5EF4-FFF2-40B4-BE49-F238E27FC236}">
                <a16:creationId xmlns:a16="http://schemas.microsoft.com/office/drawing/2014/main" id="{67BCEFA5-9055-4035-8F6E-C6676E4D275D}"/>
              </a:ext>
            </a:extLst>
          </p:cNvPr>
          <p:cNvSpPr>
            <a:spLocks noGrp="1"/>
          </p:cNvSpPr>
          <p:nvPr>
            <p:ph idx="1"/>
          </p:nvPr>
        </p:nvSpPr>
        <p:spPr/>
        <p:txBody>
          <a:bodyPr/>
          <a:lstStyle/>
          <a:p>
            <a:r>
              <a:rPr lang="tr-TR" dirty="0"/>
              <a:t>D1, D2,……D9 ile gösterilen dokuz </a:t>
            </a:r>
            <a:r>
              <a:rPr lang="tr-TR" dirty="0" err="1"/>
              <a:t>desil</a:t>
            </a:r>
            <a:r>
              <a:rPr lang="tr-TR" dirty="0"/>
              <a:t> vardır. </a:t>
            </a:r>
            <a:r>
              <a:rPr lang="tr-TR" dirty="0" err="1"/>
              <a:t>Desil’ler</a:t>
            </a:r>
            <a:r>
              <a:rPr lang="tr-TR" dirty="0"/>
              <a:t> seriyi %10’luk dilimlere bölerler. Beşinci (D5) </a:t>
            </a:r>
            <a:r>
              <a:rPr lang="tr-TR" dirty="0" err="1"/>
              <a:t>desil</a:t>
            </a:r>
            <a:r>
              <a:rPr lang="tr-TR" dirty="0"/>
              <a:t> medyana eşittir.</a:t>
            </a:r>
          </a:p>
        </p:txBody>
      </p:sp>
      <p:pic>
        <p:nvPicPr>
          <p:cNvPr id="4" name="Resim 3">
            <a:extLst>
              <a:ext uri="{FF2B5EF4-FFF2-40B4-BE49-F238E27FC236}">
                <a16:creationId xmlns:a16="http://schemas.microsoft.com/office/drawing/2014/main" id="{0496B7C6-E909-4C2C-94F3-EA0D845DD290}"/>
              </a:ext>
            </a:extLst>
          </p:cNvPr>
          <p:cNvPicPr>
            <a:picLocks noChangeAspect="1"/>
          </p:cNvPicPr>
          <p:nvPr/>
        </p:nvPicPr>
        <p:blipFill rotWithShape="1">
          <a:blip r:embed="rId2"/>
          <a:srcRect l="7729" t="54977" r="55578" b="29631"/>
          <a:stretch/>
        </p:blipFill>
        <p:spPr>
          <a:xfrm>
            <a:off x="1549277" y="3742006"/>
            <a:ext cx="6497444" cy="1532414"/>
          </a:xfrm>
          <a:prstGeom prst="rect">
            <a:avLst/>
          </a:prstGeom>
        </p:spPr>
      </p:pic>
    </p:spTree>
    <p:extLst>
      <p:ext uri="{BB962C8B-B14F-4D97-AF65-F5344CB8AC3E}">
        <p14:creationId xmlns:p14="http://schemas.microsoft.com/office/powerpoint/2010/main" val="3928043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F5C85D-D76E-437F-922D-40805EAA7A40}"/>
              </a:ext>
            </a:extLst>
          </p:cNvPr>
          <p:cNvSpPr>
            <a:spLocks noGrp="1"/>
          </p:cNvSpPr>
          <p:nvPr>
            <p:ph type="title"/>
          </p:nvPr>
        </p:nvSpPr>
        <p:spPr/>
        <p:txBody>
          <a:bodyPr/>
          <a:lstStyle/>
          <a:p>
            <a:r>
              <a:rPr lang="tr-TR" dirty="0" err="1"/>
              <a:t>Pörsentiller</a:t>
            </a:r>
            <a:endParaRPr lang="tr-TR" dirty="0"/>
          </a:p>
        </p:txBody>
      </p:sp>
      <p:sp>
        <p:nvSpPr>
          <p:cNvPr id="3" name="İçerik Yer Tutucusu 2">
            <a:extLst>
              <a:ext uri="{FF2B5EF4-FFF2-40B4-BE49-F238E27FC236}">
                <a16:creationId xmlns:a16="http://schemas.microsoft.com/office/drawing/2014/main" id="{FD42A0FD-DEB3-4D06-87A2-B25AB9B90FB2}"/>
              </a:ext>
            </a:extLst>
          </p:cNvPr>
          <p:cNvSpPr>
            <a:spLocks noGrp="1"/>
          </p:cNvSpPr>
          <p:nvPr>
            <p:ph idx="1"/>
          </p:nvPr>
        </p:nvSpPr>
        <p:spPr/>
        <p:txBody>
          <a:bodyPr/>
          <a:lstStyle/>
          <a:p>
            <a:r>
              <a:rPr lang="tr-TR" dirty="0"/>
              <a:t>P1, P2,.., P99 ile gösterilen 99 tane </a:t>
            </a:r>
            <a:r>
              <a:rPr lang="tr-TR" dirty="0" err="1"/>
              <a:t>pörsentil</a:t>
            </a:r>
            <a:r>
              <a:rPr lang="tr-TR" dirty="0"/>
              <a:t> vardır. </a:t>
            </a:r>
            <a:r>
              <a:rPr lang="tr-TR" dirty="0" err="1"/>
              <a:t>Pörsentiller</a:t>
            </a:r>
            <a:r>
              <a:rPr lang="tr-TR" dirty="0"/>
              <a:t> seriyi %1’lik </a:t>
            </a:r>
            <a:r>
              <a:rPr lang="tr-TR" dirty="0" err="1"/>
              <a:t>diliımlere</a:t>
            </a:r>
            <a:r>
              <a:rPr lang="tr-TR" dirty="0"/>
              <a:t> bölerler. Ellinci (P50) </a:t>
            </a:r>
            <a:r>
              <a:rPr lang="tr-TR" dirty="0" err="1"/>
              <a:t>pörsentil</a:t>
            </a:r>
            <a:r>
              <a:rPr lang="tr-TR" dirty="0"/>
              <a:t> medyana eşittir. </a:t>
            </a:r>
          </a:p>
          <a:p>
            <a:endParaRPr lang="tr-TR" dirty="0"/>
          </a:p>
        </p:txBody>
      </p:sp>
      <p:pic>
        <p:nvPicPr>
          <p:cNvPr id="4" name="Resim 3">
            <a:extLst>
              <a:ext uri="{FF2B5EF4-FFF2-40B4-BE49-F238E27FC236}">
                <a16:creationId xmlns:a16="http://schemas.microsoft.com/office/drawing/2014/main" id="{CA474EAA-9118-41FB-83AC-628A60D8A403}"/>
              </a:ext>
            </a:extLst>
          </p:cNvPr>
          <p:cNvPicPr>
            <a:picLocks noChangeAspect="1"/>
          </p:cNvPicPr>
          <p:nvPr/>
        </p:nvPicPr>
        <p:blipFill rotWithShape="1">
          <a:blip r:embed="rId2"/>
          <a:srcRect l="7731" t="55183" r="47846" b="31272"/>
          <a:stretch/>
        </p:blipFill>
        <p:spPr>
          <a:xfrm>
            <a:off x="1800664" y="3429000"/>
            <a:ext cx="5416062" cy="928468"/>
          </a:xfrm>
          <a:prstGeom prst="rect">
            <a:avLst/>
          </a:prstGeom>
        </p:spPr>
      </p:pic>
    </p:spTree>
    <p:extLst>
      <p:ext uri="{BB962C8B-B14F-4D97-AF65-F5344CB8AC3E}">
        <p14:creationId xmlns:p14="http://schemas.microsoft.com/office/powerpoint/2010/main" val="3689430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BB06E2-3F22-4D9E-A06D-651D317C6113}"/>
              </a:ext>
            </a:extLst>
          </p:cNvPr>
          <p:cNvSpPr>
            <a:spLocks noGrp="1"/>
          </p:cNvSpPr>
          <p:nvPr>
            <p:ph type="title"/>
          </p:nvPr>
        </p:nvSpPr>
        <p:spPr/>
        <p:txBody>
          <a:bodyPr/>
          <a:lstStyle/>
          <a:p>
            <a:r>
              <a:rPr lang="tr-TR" dirty="0"/>
              <a:t>Düzeltilmiş Aritmetik Ortalama</a:t>
            </a:r>
          </a:p>
        </p:txBody>
      </p:sp>
      <p:sp>
        <p:nvSpPr>
          <p:cNvPr id="3" name="İçerik Yer Tutucusu 2">
            <a:extLst>
              <a:ext uri="{FF2B5EF4-FFF2-40B4-BE49-F238E27FC236}">
                <a16:creationId xmlns:a16="http://schemas.microsoft.com/office/drawing/2014/main" id="{EC36A455-8606-40A9-A900-475AB975E466}"/>
              </a:ext>
            </a:extLst>
          </p:cNvPr>
          <p:cNvSpPr>
            <a:spLocks noGrp="1"/>
          </p:cNvSpPr>
          <p:nvPr>
            <p:ph idx="1"/>
          </p:nvPr>
        </p:nvSpPr>
        <p:spPr/>
        <p:txBody>
          <a:bodyPr/>
          <a:lstStyle/>
          <a:p>
            <a:r>
              <a:rPr lang="tr-TR" dirty="0"/>
              <a:t>1)</a:t>
            </a:r>
            <a:r>
              <a:rPr lang="tr-TR" dirty="0" err="1"/>
              <a:t>Kartilleri</a:t>
            </a:r>
            <a:r>
              <a:rPr lang="tr-TR" dirty="0"/>
              <a:t> kullanarak</a:t>
            </a:r>
          </a:p>
          <a:p>
            <a:pPr marL="0" indent="0">
              <a:buNone/>
            </a:pPr>
            <a:r>
              <a:rPr lang="tr-TR" dirty="0"/>
              <a:t>Sıralanmış bir veri setinde 1,kartilden küçük ve 3. </a:t>
            </a:r>
            <a:r>
              <a:rPr lang="tr-TR" dirty="0" err="1"/>
              <a:t>kartilden</a:t>
            </a:r>
            <a:r>
              <a:rPr lang="tr-TR" dirty="0"/>
              <a:t> büyük değerleri çıkarıp, geride kalan verilerle düzeltilmiş aritmetik ortalama hesaplayabiliriz.</a:t>
            </a:r>
          </a:p>
          <a:p>
            <a:pPr marL="0" indent="0">
              <a:buNone/>
            </a:pPr>
            <a:r>
              <a:rPr lang="tr-TR" dirty="0"/>
              <a:t>2) </a:t>
            </a:r>
            <a:r>
              <a:rPr lang="tr-TR" dirty="0" err="1"/>
              <a:t>Kartil</a:t>
            </a:r>
            <a:r>
              <a:rPr lang="tr-TR" dirty="0"/>
              <a:t> aralığını kullanarak</a:t>
            </a:r>
          </a:p>
          <a:p>
            <a:pPr marL="0" indent="0">
              <a:buNone/>
            </a:pPr>
            <a:r>
              <a:rPr lang="tr-TR" dirty="0" err="1"/>
              <a:t>Kartil</a:t>
            </a:r>
            <a:r>
              <a:rPr lang="tr-TR" dirty="0"/>
              <a:t> aralığı: 3. </a:t>
            </a:r>
            <a:r>
              <a:rPr lang="tr-TR" dirty="0" err="1"/>
              <a:t>kartil</a:t>
            </a:r>
            <a:r>
              <a:rPr lang="tr-TR" dirty="0"/>
              <a:t> ile 1. </a:t>
            </a:r>
            <a:r>
              <a:rPr lang="tr-TR" dirty="0" err="1"/>
              <a:t>kartil</a:t>
            </a:r>
            <a:r>
              <a:rPr lang="tr-TR" dirty="0"/>
              <a:t> arasındaki fark</a:t>
            </a:r>
          </a:p>
          <a:p>
            <a:pPr marL="0" indent="0">
              <a:buNone/>
            </a:pPr>
            <a:r>
              <a:rPr lang="tr-TR" dirty="0"/>
              <a:t>Uç değerler </a:t>
            </a:r>
          </a:p>
          <a:p>
            <a:pPr marL="0" indent="0">
              <a:buNone/>
            </a:pPr>
            <a:r>
              <a:rPr lang="tr-TR" dirty="0"/>
              <a:t>Q1-1.5(Q3-Q1)-Q3+1.5(Q3-Q1) aralığının dışında kalan verilerdir.</a:t>
            </a:r>
          </a:p>
        </p:txBody>
      </p:sp>
    </p:spTree>
    <p:extLst>
      <p:ext uri="{BB962C8B-B14F-4D97-AF65-F5344CB8AC3E}">
        <p14:creationId xmlns:p14="http://schemas.microsoft.com/office/powerpoint/2010/main" val="3127465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B24651-14B4-403C-B255-FFD1D42CFB4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1943DE0-683E-408C-9708-CD4D5C389EDB}"/>
              </a:ext>
            </a:extLst>
          </p:cNvPr>
          <p:cNvSpPr>
            <a:spLocks noGrp="1"/>
          </p:cNvSpPr>
          <p:nvPr>
            <p:ph idx="1"/>
          </p:nvPr>
        </p:nvSpPr>
        <p:spPr/>
        <p:txBody>
          <a:bodyPr/>
          <a:lstStyle/>
          <a:p>
            <a:pPr marL="0" indent="0">
              <a:buNone/>
            </a:pPr>
            <a:r>
              <a:rPr lang="tr-TR" dirty="0"/>
              <a:t>3)Yüzde birleri kullanarak</a:t>
            </a:r>
          </a:p>
          <a:p>
            <a:r>
              <a:rPr lang="tr-TR" dirty="0"/>
              <a:t>Sıralanmış veri setinin alt ve üst ucundan %5, %10 veya  %20’lik dilimi uzaklaştırabiliriz.</a:t>
            </a:r>
          </a:p>
        </p:txBody>
      </p:sp>
    </p:spTree>
    <p:extLst>
      <p:ext uri="{BB962C8B-B14F-4D97-AF65-F5344CB8AC3E}">
        <p14:creationId xmlns:p14="http://schemas.microsoft.com/office/powerpoint/2010/main" val="2155394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4BD1928-CC2B-4BCD-B6E4-5EDD21699D48}"/>
              </a:ext>
            </a:extLst>
          </p:cNvPr>
          <p:cNvSpPr>
            <a:spLocks noGrp="1"/>
          </p:cNvSpPr>
          <p:nvPr>
            <p:ph type="ctrTitle"/>
          </p:nvPr>
        </p:nvSpPr>
        <p:spPr/>
        <p:txBody>
          <a:bodyPr/>
          <a:lstStyle/>
          <a:p>
            <a:r>
              <a:rPr lang="tr-TR" dirty="0"/>
              <a:t>Merkezi yayılım ölçüleri</a:t>
            </a:r>
          </a:p>
        </p:txBody>
      </p:sp>
      <p:sp>
        <p:nvSpPr>
          <p:cNvPr id="3" name="Alt Başlık 2">
            <a:extLst>
              <a:ext uri="{FF2B5EF4-FFF2-40B4-BE49-F238E27FC236}">
                <a16:creationId xmlns:a16="http://schemas.microsoft.com/office/drawing/2014/main" id="{21B3E5FC-4B38-4EFB-B7E3-0FEA52F64BB1}"/>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2146991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5 Slayt Numarası Yer Tutucusu">
            <a:extLst>
              <a:ext uri="{FF2B5EF4-FFF2-40B4-BE49-F238E27FC236}">
                <a16:creationId xmlns:a16="http://schemas.microsoft.com/office/drawing/2014/main" id="{0655FAE3-C8E9-43AE-8303-8E92B3286DE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eaLnBrk="1" hangingPunct="1"/>
            <a:fld id="{96A38C5B-BD26-454B-B007-747E0896E637}" type="slidenum">
              <a:rPr lang="tr-TR" altLang="tr-TR" b="0" i="0"/>
              <a:pPr eaLnBrk="1" hangingPunct="1"/>
              <a:t>36</a:t>
            </a:fld>
            <a:endParaRPr lang="tr-TR" altLang="tr-TR" b="0" i="0"/>
          </a:p>
        </p:txBody>
      </p:sp>
      <p:sp>
        <p:nvSpPr>
          <p:cNvPr id="79875" name="Rectangle 2">
            <a:extLst>
              <a:ext uri="{FF2B5EF4-FFF2-40B4-BE49-F238E27FC236}">
                <a16:creationId xmlns:a16="http://schemas.microsoft.com/office/drawing/2014/main" id="{69582D2E-9C53-40D8-963A-AA0D2886A48F}"/>
              </a:ext>
            </a:extLst>
          </p:cNvPr>
          <p:cNvSpPr>
            <a:spLocks noGrp="1" noChangeArrowheads="1"/>
          </p:cNvSpPr>
          <p:nvPr>
            <p:ph type="title"/>
          </p:nvPr>
        </p:nvSpPr>
        <p:spPr/>
        <p:txBody>
          <a:bodyPr/>
          <a:lstStyle/>
          <a:p>
            <a:pPr eaLnBrk="1" hangingPunct="1"/>
            <a:r>
              <a:rPr lang="tr-TR" altLang="tr-TR" b="1">
                <a:solidFill>
                  <a:schemeClr val="accent2"/>
                </a:solidFill>
              </a:rPr>
              <a:t>Yayılma (Değişkenlik) Ölçüleri</a:t>
            </a:r>
          </a:p>
        </p:txBody>
      </p:sp>
      <p:sp>
        <p:nvSpPr>
          <p:cNvPr id="79876" name="Rectangle 3">
            <a:extLst>
              <a:ext uri="{FF2B5EF4-FFF2-40B4-BE49-F238E27FC236}">
                <a16:creationId xmlns:a16="http://schemas.microsoft.com/office/drawing/2014/main" id="{7A67190C-979E-4E09-852C-8AC735E22E35}"/>
              </a:ext>
            </a:extLst>
          </p:cNvPr>
          <p:cNvSpPr>
            <a:spLocks noGrp="1" noChangeArrowheads="1"/>
          </p:cNvSpPr>
          <p:nvPr>
            <p:ph type="body" idx="1"/>
          </p:nvPr>
        </p:nvSpPr>
        <p:spPr>
          <a:xfrm>
            <a:off x="1981200" y="1676400"/>
            <a:ext cx="8229600" cy="4419600"/>
          </a:xfrm>
        </p:spPr>
        <p:txBody>
          <a:bodyPr/>
          <a:lstStyle/>
          <a:p>
            <a:pPr marL="0" indent="0" algn="just"/>
            <a:r>
              <a:rPr lang="tr-TR" altLang="tr-TR">
                <a:latin typeface="Times New Roman" panose="02020603050405020304" pitchFamily="18" charset="0"/>
                <a:cs typeface="Times New Roman" panose="02020603050405020304" pitchFamily="18" charset="0"/>
              </a:rPr>
              <a:t>Bir veri setini tanımak yada iki farklı veri setini birbirinden ayırt etmek için her zaman yalnızca yer ölçüleri yeterli olmayabilir. </a:t>
            </a:r>
          </a:p>
          <a:p>
            <a:pPr marL="0" indent="0" algn="just">
              <a:buNone/>
            </a:pPr>
            <a:r>
              <a:rPr lang="tr-TR" altLang="tr-TR">
                <a:latin typeface="Times New Roman" panose="02020603050405020304" pitchFamily="18" charset="0"/>
                <a:cs typeface="Times New Roman" panose="02020603050405020304" pitchFamily="18" charset="0"/>
              </a:rPr>
              <a:t> </a:t>
            </a:r>
          </a:p>
          <a:p>
            <a:pPr marL="0" indent="0" algn="just"/>
            <a:r>
              <a:rPr lang="tr-TR" altLang="tr-TR">
                <a:latin typeface="Times New Roman" panose="02020603050405020304" pitchFamily="18" charset="0"/>
                <a:cs typeface="Times New Roman" panose="02020603050405020304" pitchFamily="18" charset="0"/>
              </a:rPr>
              <a:t> Dağılımları birbirinden ayırt etmede kullanılan ve genellikle aritmetik ortalama etrafındaki değişimi dikkate alarak hesaplanan istatistiklere yayılma (değişkenlik) ölçüleri adı verilir.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5 Slayt Numarası Yer Tutucusu">
            <a:extLst>
              <a:ext uri="{FF2B5EF4-FFF2-40B4-BE49-F238E27FC236}">
                <a16:creationId xmlns:a16="http://schemas.microsoft.com/office/drawing/2014/main" id="{FCAA59F0-AD99-42B7-9880-34148FF0FD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eaLnBrk="1" hangingPunct="1"/>
            <a:fld id="{8992BCA3-4888-41C1-966C-2FA453D9F1FD}" type="slidenum">
              <a:rPr lang="tr-TR" altLang="tr-TR" b="0" i="0"/>
              <a:pPr eaLnBrk="1" hangingPunct="1"/>
              <a:t>37</a:t>
            </a:fld>
            <a:endParaRPr lang="tr-TR" altLang="tr-TR" b="0" i="0"/>
          </a:p>
        </p:txBody>
      </p:sp>
      <p:sp>
        <p:nvSpPr>
          <p:cNvPr id="80899" name="Rectangle 2">
            <a:extLst>
              <a:ext uri="{FF2B5EF4-FFF2-40B4-BE49-F238E27FC236}">
                <a16:creationId xmlns:a16="http://schemas.microsoft.com/office/drawing/2014/main" id="{ED3FB42D-0D79-4AB2-B8D5-D7717122D333}"/>
              </a:ext>
            </a:extLst>
          </p:cNvPr>
          <p:cNvSpPr>
            <a:spLocks noGrp="1" noChangeArrowheads="1"/>
          </p:cNvSpPr>
          <p:nvPr>
            <p:ph type="body" idx="1"/>
          </p:nvPr>
        </p:nvSpPr>
        <p:spPr>
          <a:xfrm>
            <a:off x="1905000" y="304800"/>
            <a:ext cx="8382000" cy="6248400"/>
          </a:xfrm>
        </p:spPr>
        <p:txBody>
          <a:bodyPr/>
          <a:lstStyle/>
          <a:p>
            <a:pPr marL="0" indent="0" algn="just">
              <a:buNone/>
            </a:pPr>
            <a:endParaRPr lang="tr-TR" altLang="tr-TR"/>
          </a:p>
          <a:p>
            <a:pPr marL="0" indent="0" algn="just">
              <a:buNone/>
            </a:pPr>
            <a:endParaRPr lang="tr-TR" altLang="tr-TR"/>
          </a:p>
          <a:p>
            <a:pPr marL="0" indent="0" algn="just"/>
            <a:r>
              <a:rPr lang="tr-TR" altLang="tr-TR"/>
              <a:t> </a:t>
            </a:r>
            <a:r>
              <a:rPr lang="tr-TR" altLang="tr-TR">
                <a:latin typeface="Times New Roman" panose="02020603050405020304" pitchFamily="18" charset="0"/>
                <a:cs typeface="Times New Roman" panose="02020603050405020304" pitchFamily="18" charset="0"/>
              </a:rPr>
              <a:t>Dağılımları birbirinden ayırt etmede kullanılan </a:t>
            </a:r>
            <a:r>
              <a:rPr lang="tr-TR" altLang="tr-TR" b="1">
                <a:latin typeface="Times New Roman" panose="02020603050405020304" pitchFamily="18" charset="0"/>
                <a:cs typeface="Times New Roman" panose="02020603050405020304" pitchFamily="18" charset="0"/>
              </a:rPr>
              <a:t>yayılım ölçüleri</a:t>
            </a:r>
            <a:r>
              <a:rPr lang="tr-TR" altLang="tr-TR">
                <a:latin typeface="Times New Roman" panose="02020603050405020304" pitchFamily="18" charset="0"/>
                <a:cs typeface="Times New Roman" panose="02020603050405020304" pitchFamily="18" charset="0"/>
              </a:rPr>
              <a:t> aritmetik ortalama etrafındaki değişimleri dikkate alan tanımlayıcı istatistiklerdir. </a:t>
            </a:r>
          </a:p>
          <a:p>
            <a:pPr marL="0" indent="0" algn="just"/>
            <a:endParaRPr lang="tr-TR" altLang="tr-TR"/>
          </a:p>
          <a:p>
            <a:pPr marL="0" indent="0" algn="just"/>
            <a:r>
              <a:rPr lang="tr-TR" altLang="tr-TR">
                <a:latin typeface="Times New Roman" panose="02020603050405020304" pitchFamily="18" charset="0"/>
                <a:cs typeface="Times New Roman" panose="02020603050405020304" pitchFamily="18" charset="0"/>
              </a:rPr>
              <a:t> </a:t>
            </a:r>
            <a:r>
              <a:rPr lang="tr-TR" altLang="tr-TR" b="1">
                <a:latin typeface="Times New Roman" panose="02020603050405020304" pitchFamily="18" charset="0"/>
                <a:cs typeface="Times New Roman" panose="02020603050405020304" pitchFamily="18" charset="0"/>
              </a:rPr>
              <a:t>Bir veri setinde aritmetik ortalamalardan her bir gözlemin farkı alınıp bu değerlerin tümü toplandığında sonucun 0 olduğu görülür</a:t>
            </a:r>
            <a:r>
              <a:rPr lang="tr-TR" altLang="tr-TR">
                <a:latin typeface="Times New Roman" panose="02020603050405020304" pitchFamily="18" charset="0"/>
                <a:cs typeface="Times New Roman" panose="02020603050405020304" pitchFamily="18" charset="0"/>
              </a:rPr>
              <a:t>. </a:t>
            </a:r>
            <a:endParaRPr lang="tr-TR" altLang="tr-TR" b="1">
              <a:latin typeface="Times New Roman" panose="02020603050405020304" pitchFamily="18"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7 Slayt Numarası Yer Tutucusu">
            <a:extLst>
              <a:ext uri="{FF2B5EF4-FFF2-40B4-BE49-F238E27FC236}">
                <a16:creationId xmlns:a16="http://schemas.microsoft.com/office/drawing/2014/main" id="{2CB14835-B3FD-4873-9B37-8C2FE2F6D1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eaLnBrk="1" hangingPunct="1"/>
            <a:fld id="{0C5D6145-7700-4FCB-95A2-ECE98D7FAFC5}" type="slidenum">
              <a:rPr lang="tr-TR" altLang="tr-TR" b="0" i="0"/>
              <a:pPr eaLnBrk="1" hangingPunct="1"/>
              <a:t>38</a:t>
            </a:fld>
            <a:endParaRPr lang="tr-TR" altLang="tr-TR" b="0" i="0"/>
          </a:p>
        </p:txBody>
      </p:sp>
      <p:sp>
        <p:nvSpPr>
          <p:cNvPr id="26629" name="Rectangle 2">
            <a:extLst>
              <a:ext uri="{FF2B5EF4-FFF2-40B4-BE49-F238E27FC236}">
                <a16:creationId xmlns:a16="http://schemas.microsoft.com/office/drawing/2014/main" id="{B687F9CA-6774-4721-A6A6-741129B56A80}"/>
              </a:ext>
            </a:extLst>
          </p:cNvPr>
          <p:cNvSpPr>
            <a:spLocks noGrp="1" noChangeArrowheads="1"/>
          </p:cNvSpPr>
          <p:nvPr>
            <p:ph type="body" sz="half" idx="1"/>
          </p:nvPr>
        </p:nvSpPr>
        <p:spPr>
          <a:xfrm>
            <a:off x="1981200" y="533400"/>
            <a:ext cx="8382000" cy="609600"/>
          </a:xfrm>
        </p:spPr>
        <p:txBody>
          <a:bodyPr/>
          <a:lstStyle/>
          <a:p>
            <a:pPr marL="0" indent="0" algn="just"/>
            <a:r>
              <a:rPr lang="tr-TR" altLang="tr-TR">
                <a:latin typeface="Times New Roman" panose="02020603050405020304" pitchFamily="18" charset="0"/>
                <a:cs typeface="Times New Roman" panose="02020603050405020304" pitchFamily="18" charset="0"/>
              </a:rPr>
              <a:t>  </a:t>
            </a:r>
            <a:r>
              <a:rPr lang="tr-TR" altLang="tr-TR" b="1">
                <a:latin typeface="Times New Roman" panose="02020603050405020304" pitchFamily="18" charset="0"/>
                <a:cs typeface="Times New Roman" panose="02020603050405020304" pitchFamily="18" charset="0"/>
              </a:rPr>
              <a:t>Örnek: 4,8,9,13,16 </a:t>
            </a:r>
            <a:r>
              <a:rPr lang="tr-TR" altLang="tr-TR">
                <a:latin typeface="Times New Roman" panose="02020603050405020304" pitchFamily="18" charset="0"/>
                <a:cs typeface="Times New Roman" panose="02020603050405020304" pitchFamily="18" charset="0"/>
              </a:rPr>
              <a:t>şeklinde verilen  bir basit veri için;</a:t>
            </a:r>
            <a:endParaRPr lang="tr-TR" altLang="tr-TR" b="1">
              <a:latin typeface="Times New Roman" panose="02020603050405020304" pitchFamily="18" charset="0"/>
              <a:cs typeface="Times New Roman" panose="02020603050405020304" pitchFamily="18" charset="0"/>
            </a:endParaRPr>
          </a:p>
        </p:txBody>
      </p:sp>
      <p:graphicFrame>
        <p:nvGraphicFramePr>
          <p:cNvPr id="26626" name="Object 3">
            <a:extLst>
              <a:ext uri="{FF2B5EF4-FFF2-40B4-BE49-F238E27FC236}">
                <a16:creationId xmlns:a16="http://schemas.microsoft.com/office/drawing/2014/main" id="{199F2DA0-1811-41BD-8E68-038F8C0A0A29}"/>
              </a:ext>
            </a:extLst>
          </p:cNvPr>
          <p:cNvGraphicFramePr>
            <a:graphicFrameLocks noGrp="1" noChangeAspect="1"/>
          </p:cNvGraphicFramePr>
          <p:nvPr>
            <p:ph sz="quarter" idx="2"/>
          </p:nvPr>
        </p:nvGraphicFramePr>
        <p:xfrm>
          <a:off x="2286000" y="1066801"/>
          <a:ext cx="6553200" cy="1420813"/>
        </p:xfrm>
        <a:graphic>
          <a:graphicData uri="http://schemas.openxmlformats.org/presentationml/2006/ole">
            <mc:AlternateContent xmlns:mc="http://schemas.openxmlformats.org/markup-compatibility/2006">
              <mc:Choice xmlns:v="urn:schemas-microsoft-com:vml" Requires="v">
                <p:oleObj spid="_x0000_s3176" name="Denklem" r:id="rId3" imgW="3340080" imgH="723600" progId="Equation.3">
                  <p:embed/>
                </p:oleObj>
              </mc:Choice>
              <mc:Fallback>
                <p:oleObj name="Denklem" r:id="rId3" imgW="3340080" imgH="723600" progId="Equation.3">
                  <p:embed/>
                  <p:pic>
                    <p:nvPicPr>
                      <p:cNvPr id="26626" name="Object 3">
                        <a:extLst>
                          <a:ext uri="{FF2B5EF4-FFF2-40B4-BE49-F238E27FC236}">
                            <a16:creationId xmlns:a16="http://schemas.microsoft.com/office/drawing/2014/main" id="{199F2DA0-1811-41BD-8E68-038F8C0A0A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066801"/>
                        <a:ext cx="6553200" cy="1420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7" name="Object 4">
            <a:extLst>
              <a:ext uri="{FF2B5EF4-FFF2-40B4-BE49-F238E27FC236}">
                <a16:creationId xmlns:a16="http://schemas.microsoft.com/office/drawing/2014/main" id="{6603C416-DEA8-4AC6-A234-42DF8FD1D793}"/>
              </a:ext>
            </a:extLst>
          </p:cNvPr>
          <p:cNvGraphicFramePr>
            <a:graphicFrameLocks noGrp="1" noChangeAspect="1"/>
          </p:cNvGraphicFramePr>
          <p:nvPr>
            <p:ph sz="quarter" idx="3"/>
          </p:nvPr>
        </p:nvGraphicFramePr>
        <p:xfrm>
          <a:off x="2057400" y="2667000"/>
          <a:ext cx="8001000" cy="1371600"/>
        </p:xfrm>
        <a:graphic>
          <a:graphicData uri="http://schemas.openxmlformats.org/presentationml/2006/ole">
            <mc:AlternateContent xmlns:mc="http://schemas.openxmlformats.org/markup-compatibility/2006">
              <mc:Choice xmlns:v="urn:schemas-microsoft-com:vml" Requires="v">
                <p:oleObj spid="_x0000_s3177" name="Denklem" r:id="rId5" imgW="3835080" imgH="812520" progId="Equation.3">
                  <p:embed/>
                </p:oleObj>
              </mc:Choice>
              <mc:Fallback>
                <p:oleObj name="Denklem" r:id="rId5" imgW="3835080" imgH="812520" progId="Equation.3">
                  <p:embed/>
                  <p:pic>
                    <p:nvPicPr>
                      <p:cNvPr id="26627" name="Object 4">
                        <a:extLst>
                          <a:ext uri="{FF2B5EF4-FFF2-40B4-BE49-F238E27FC236}">
                            <a16:creationId xmlns:a16="http://schemas.microsoft.com/office/drawing/2014/main" id="{6603C416-DEA8-4AC6-A234-42DF8FD1D7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667000"/>
                        <a:ext cx="80010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30" name="Rectangle 5">
            <a:extLst>
              <a:ext uri="{FF2B5EF4-FFF2-40B4-BE49-F238E27FC236}">
                <a16:creationId xmlns:a16="http://schemas.microsoft.com/office/drawing/2014/main" id="{D221BB82-5676-4329-B894-513059FAC3F4}"/>
              </a:ext>
            </a:extLst>
          </p:cNvPr>
          <p:cNvSpPr>
            <a:spLocks noChangeArrowheads="1"/>
          </p:cNvSpPr>
          <p:nvPr/>
        </p:nvSpPr>
        <p:spPr bwMode="auto">
          <a:xfrm>
            <a:off x="1905000" y="42672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just" eaLnBrk="1" hangingPunct="1">
              <a:lnSpc>
                <a:spcPct val="90000"/>
              </a:lnSpc>
              <a:spcBef>
                <a:spcPct val="20000"/>
              </a:spcBef>
              <a:buFontTx/>
              <a:buChar char="•"/>
            </a:pPr>
            <a:r>
              <a:rPr lang="tr-TR" altLang="tr-TR" sz="2400" b="0" i="0"/>
              <a:t>  </a:t>
            </a:r>
            <a:r>
              <a:rPr lang="tr-TR" altLang="tr-TR" sz="2800">
                <a:latin typeface="Times New Roman" panose="02020603050405020304" pitchFamily="18" charset="0"/>
                <a:cs typeface="Times New Roman" panose="02020603050405020304" pitchFamily="18" charset="0"/>
              </a:rPr>
              <a:t>Bu örnekten görüleceği üzere gözlemlerin aritmetik ortalamadan uzaklığı alıp toplandığında 0 elde edildiğinden dolayı bu problem mutlak değer kullanarak veya karesel uzaklık alınarak ortadan kaldırılır.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5 Slayt Numarası Yer Tutucusu">
            <a:extLst>
              <a:ext uri="{FF2B5EF4-FFF2-40B4-BE49-F238E27FC236}">
                <a16:creationId xmlns:a16="http://schemas.microsoft.com/office/drawing/2014/main" id="{9E7D2BEA-062F-4DBE-81E4-BFFC84FC2BA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eaLnBrk="1" hangingPunct="1"/>
            <a:fld id="{A3917213-553D-4F17-B7B5-EB68D0ADCF72}" type="slidenum">
              <a:rPr lang="tr-TR" altLang="tr-TR" b="0" i="0"/>
              <a:pPr eaLnBrk="1" hangingPunct="1"/>
              <a:t>39</a:t>
            </a:fld>
            <a:endParaRPr lang="tr-TR" altLang="tr-TR" b="0" i="0"/>
          </a:p>
        </p:txBody>
      </p:sp>
      <p:sp>
        <p:nvSpPr>
          <p:cNvPr id="31748" name="Rectangle 2">
            <a:extLst>
              <a:ext uri="{FF2B5EF4-FFF2-40B4-BE49-F238E27FC236}">
                <a16:creationId xmlns:a16="http://schemas.microsoft.com/office/drawing/2014/main" id="{B4CB30E3-8FA5-40FC-B517-040417E488E9}"/>
              </a:ext>
            </a:extLst>
          </p:cNvPr>
          <p:cNvSpPr>
            <a:spLocks noGrp="1" noChangeArrowheads="1"/>
          </p:cNvSpPr>
          <p:nvPr>
            <p:ph type="title"/>
          </p:nvPr>
        </p:nvSpPr>
        <p:spPr>
          <a:xfrm>
            <a:off x="1981200" y="0"/>
            <a:ext cx="8229600" cy="1143000"/>
          </a:xfrm>
        </p:spPr>
        <p:txBody>
          <a:bodyPr/>
          <a:lstStyle/>
          <a:p>
            <a:pPr eaLnBrk="1" hangingPunct="1"/>
            <a:r>
              <a:rPr lang="tr-TR" altLang="tr-TR" b="1">
                <a:solidFill>
                  <a:schemeClr val="accent2"/>
                </a:solidFill>
                <a:latin typeface="Times New Roman" panose="02020603050405020304" pitchFamily="18" charset="0"/>
                <a:cs typeface="Times New Roman" panose="02020603050405020304" pitchFamily="18" charset="0"/>
              </a:rPr>
              <a:t>Yayılma Ölçülerinin Gerekliliği </a:t>
            </a:r>
          </a:p>
        </p:txBody>
      </p:sp>
      <p:graphicFrame>
        <p:nvGraphicFramePr>
          <p:cNvPr id="31746" name="Object 3">
            <a:extLst>
              <a:ext uri="{FF2B5EF4-FFF2-40B4-BE49-F238E27FC236}">
                <a16:creationId xmlns:a16="http://schemas.microsoft.com/office/drawing/2014/main" id="{A32A566D-B9C5-45C7-842F-58768E5879A3}"/>
              </a:ext>
            </a:extLst>
          </p:cNvPr>
          <p:cNvGraphicFramePr>
            <a:graphicFrameLocks noGrp="1" noChangeAspect="1"/>
          </p:cNvGraphicFramePr>
          <p:nvPr>
            <p:ph idx="1"/>
          </p:nvPr>
        </p:nvGraphicFramePr>
        <p:xfrm>
          <a:off x="1828800" y="1295400"/>
          <a:ext cx="8485188" cy="5353050"/>
        </p:xfrm>
        <a:graphic>
          <a:graphicData uri="http://schemas.openxmlformats.org/presentationml/2006/ole">
            <mc:AlternateContent xmlns:mc="http://schemas.openxmlformats.org/markup-compatibility/2006">
              <mc:Choice xmlns:v="urn:schemas-microsoft-com:vml" Requires="v">
                <p:oleObj spid="_x0000_s4149" name="Belge" r:id="rId3" imgW="5903250" imgH="3725054" progId="Word.Document.8">
                  <p:embed/>
                </p:oleObj>
              </mc:Choice>
              <mc:Fallback>
                <p:oleObj name="Belge" r:id="rId3" imgW="5903250" imgH="3725054" progId="Word.Document.8">
                  <p:embed/>
                  <p:pic>
                    <p:nvPicPr>
                      <p:cNvPr id="31746" name="Object 3">
                        <a:extLst>
                          <a:ext uri="{FF2B5EF4-FFF2-40B4-BE49-F238E27FC236}">
                            <a16:creationId xmlns:a16="http://schemas.microsoft.com/office/drawing/2014/main" id="{A32A566D-B9C5-45C7-842F-58768E5879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295400"/>
                        <a:ext cx="8485188"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9DA20C-F9F0-40F9-877E-E2F2FA2976C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C5D63C3-3E6D-4883-9E3E-3498B668A57E}"/>
              </a:ext>
            </a:extLst>
          </p:cNvPr>
          <p:cNvSpPr>
            <a:spLocks noGrp="1"/>
          </p:cNvSpPr>
          <p:nvPr>
            <p:ph idx="1"/>
          </p:nvPr>
        </p:nvSpPr>
        <p:spPr/>
        <p:txBody>
          <a:bodyPr/>
          <a:lstStyle/>
          <a:p>
            <a:pPr marL="0" indent="0">
              <a:buNone/>
            </a:pPr>
            <a:r>
              <a:rPr lang="tr-TR" dirty="0"/>
              <a:t>Bir veri setinin merkez noktasını gösteren, serinin normal değerinin bir göstergesi olan ve veriyi tek bir değerle ifade eden değerlere merkezi eğilim ölçüleri adı verilir. Bir verinin ortalaması onun en küçük ve en büyük değeri arasında yer alır. </a:t>
            </a:r>
          </a:p>
          <a:p>
            <a:pPr marL="0" indent="0">
              <a:buNone/>
            </a:pPr>
            <a:r>
              <a:rPr lang="tr-TR" dirty="0"/>
              <a:t>Herhangi bir veri grubu, sınıflandırma veya gruplandırma yoluyla özetlenebildiği gibi, bu veri gurubu, ortalaması alınarak da özetlenebilir. Bu durumda, veri grubu, tek bir sayı ile de temsil edilir. </a:t>
            </a:r>
          </a:p>
          <a:p>
            <a:endParaRPr lang="tr-TR" dirty="0"/>
          </a:p>
        </p:txBody>
      </p:sp>
    </p:spTree>
    <p:extLst>
      <p:ext uri="{BB962C8B-B14F-4D97-AF65-F5344CB8AC3E}">
        <p14:creationId xmlns:p14="http://schemas.microsoft.com/office/powerpoint/2010/main" val="944322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6 Slayt Numarası Yer Tutucusu">
            <a:extLst>
              <a:ext uri="{FF2B5EF4-FFF2-40B4-BE49-F238E27FC236}">
                <a16:creationId xmlns:a16="http://schemas.microsoft.com/office/drawing/2014/main" id="{7BEE462F-CA05-4BF6-A7E3-1C6813B42682}"/>
              </a:ext>
            </a:extLst>
          </p:cNvPr>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r" eaLnBrk="1" hangingPunct="1"/>
            <a:fld id="{A2ABBC63-1879-4A7E-A406-76A6182B5A48}" type="slidenum">
              <a:rPr lang="tr-TR" altLang="tr-TR" sz="1400" b="0" i="0"/>
              <a:pPr algn="r" eaLnBrk="1" hangingPunct="1"/>
              <a:t>40</a:t>
            </a:fld>
            <a:endParaRPr lang="tr-TR" altLang="tr-TR" sz="1400" b="0" i="0"/>
          </a:p>
        </p:txBody>
      </p:sp>
      <p:sp>
        <p:nvSpPr>
          <p:cNvPr id="81923" name="Rectangle 2">
            <a:extLst>
              <a:ext uri="{FF2B5EF4-FFF2-40B4-BE49-F238E27FC236}">
                <a16:creationId xmlns:a16="http://schemas.microsoft.com/office/drawing/2014/main" id="{E43B7A0D-10D7-4A0A-9D5C-9DABCE31F335}"/>
              </a:ext>
            </a:extLst>
          </p:cNvPr>
          <p:cNvSpPr>
            <a:spLocks noGrp="1" noChangeArrowheads="1"/>
          </p:cNvSpPr>
          <p:nvPr>
            <p:ph type="title" idx="4294967295"/>
          </p:nvPr>
        </p:nvSpPr>
        <p:spPr>
          <a:xfrm>
            <a:off x="1981200" y="152400"/>
            <a:ext cx="8229600" cy="1143000"/>
          </a:xfrm>
        </p:spPr>
        <p:txBody>
          <a:bodyPr/>
          <a:lstStyle/>
          <a:p>
            <a:pPr eaLnBrk="1" hangingPunct="1"/>
            <a:r>
              <a:rPr lang="tr-TR" altLang="tr-TR" b="1" dirty="0" err="1">
                <a:solidFill>
                  <a:schemeClr val="accent2"/>
                </a:solidFill>
                <a:latin typeface="Times New Roman" panose="02020603050405020304" pitchFamily="18" charset="0"/>
                <a:cs typeface="Times New Roman" panose="02020603050405020304" pitchFamily="18" charset="0"/>
              </a:rPr>
              <a:t>Range</a:t>
            </a:r>
            <a:r>
              <a:rPr lang="tr-TR" altLang="tr-TR" b="1" dirty="0">
                <a:solidFill>
                  <a:schemeClr val="accent2"/>
                </a:solidFill>
                <a:latin typeface="Times New Roman" panose="02020603050405020304" pitchFamily="18" charset="0"/>
                <a:cs typeface="Times New Roman" panose="02020603050405020304" pitchFamily="18" charset="0"/>
              </a:rPr>
              <a:t> (Aralık</a:t>
            </a:r>
            <a:r>
              <a:rPr lang="tr-TR" altLang="tr-TR" dirty="0"/>
              <a:t>) </a:t>
            </a:r>
            <a:endParaRPr lang="en-US" altLang="tr-TR" dirty="0"/>
          </a:p>
        </p:txBody>
      </p:sp>
      <p:sp>
        <p:nvSpPr>
          <p:cNvPr id="81924" name="Rectangle 3">
            <a:extLst>
              <a:ext uri="{FF2B5EF4-FFF2-40B4-BE49-F238E27FC236}">
                <a16:creationId xmlns:a16="http://schemas.microsoft.com/office/drawing/2014/main" id="{EDF3DCB4-38A3-426A-8640-4CF1FC88AD4C}"/>
              </a:ext>
            </a:extLst>
          </p:cNvPr>
          <p:cNvSpPr>
            <a:spLocks noGrp="1" noChangeArrowheads="1"/>
          </p:cNvSpPr>
          <p:nvPr>
            <p:ph type="body" sz="half" idx="4294967295"/>
          </p:nvPr>
        </p:nvSpPr>
        <p:spPr>
          <a:xfrm>
            <a:off x="1981200" y="1219200"/>
            <a:ext cx="8382000" cy="5334000"/>
          </a:xfrm>
        </p:spPr>
        <p:txBody>
          <a:bodyPr/>
          <a:lstStyle/>
          <a:p>
            <a:pPr marL="0" indent="0" algn="just"/>
            <a:r>
              <a:rPr lang="tr-TR" altLang="tr-TR">
                <a:latin typeface="Times New Roman" panose="02020603050405020304" pitchFamily="18" charset="0"/>
                <a:cs typeface="Times New Roman" panose="02020603050405020304" pitchFamily="18" charset="0"/>
              </a:rPr>
              <a:t>  Veri setindeki yayılımı ifade etmede kullanılan en basit ölçü, değişim aralığıdır. Genel olarak az sayıda veri için kullanılır. </a:t>
            </a:r>
          </a:p>
          <a:p>
            <a:pPr marL="0" indent="0" algn="just"/>
            <a:r>
              <a:rPr lang="tr-TR" altLang="tr-TR">
                <a:latin typeface="Times New Roman" panose="02020603050405020304" pitchFamily="18" charset="0"/>
                <a:cs typeface="Times New Roman" panose="02020603050405020304" pitchFamily="18" charset="0"/>
              </a:rPr>
              <a:t>  En büyük gözlem değeri ile en küçük gözlem değeri arasındaki fark değişim aralığını verir.</a:t>
            </a:r>
          </a:p>
          <a:p>
            <a:pPr marL="0" indent="0" algn="just"/>
            <a:r>
              <a:rPr lang="tr-TR" altLang="tr-TR">
                <a:latin typeface="Times New Roman" panose="02020603050405020304" pitchFamily="18" charset="0"/>
                <a:cs typeface="Times New Roman" panose="02020603050405020304" pitchFamily="18" charset="0"/>
              </a:rPr>
              <a:t> Range, veri setindeki tek bir gözlemin aşırı derecede küçük veya büyük olmasından etkilendiği için bir başka ifadeyle örnekte yer alan sadece iki veri kullanılarak hesaplanmasından dolayı tüm veri setinin değişkenliğini açıklamak için yetersiz kalmaktadır.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1B7D312-306B-4463-A32E-3B2E1C79B6DE}"/>
              </a:ext>
            </a:extLst>
          </p:cNvPr>
          <p:cNvSpPr>
            <a:spLocks noGrp="1"/>
          </p:cNvSpPr>
          <p:nvPr>
            <p:ph type="title"/>
          </p:nvPr>
        </p:nvSpPr>
        <p:spPr/>
        <p:txBody>
          <a:bodyPr/>
          <a:lstStyle/>
          <a:p>
            <a:r>
              <a:rPr lang="tr-TR" dirty="0"/>
              <a:t>Değişim Aralığı</a:t>
            </a:r>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755DB041-2642-4F1D-BEA9-07CA167DA3A3}"/>
                  </a:ext>
                </a:extLst>
              </p:cNvPr>
              <p:cNvSpPr>
                <a:spLocks noGrp="1"/>
              </p:cNvSpPr>
              <p:nvPr>
                <p:ph idx="1"/>
              </p:nvPr>
            </p:nvSpPr>
            <p:spPr/>
            <p:txBody>
              <a:bodyPr/>
              <a:lstStyle/>
              <a:p>
                <a:r>
                  <a:rPr lang="tr-TR" dirty="0"/>
                  <a:t>R=</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𝑚𝑎𝑥</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𝑚𝑖𝑛</m:t>
                        </m:r>
                      </m:sub>
                    </m:sSub>
                  </m:oMath>
                </a14:m>
                <a:endParaRPr lang="tr-TR" dirty="0"/>
              </a:p>
            </p:txBody>
          </p:sp>
        </mc:Choice>
        <mc:Fallback xmlns="">
          <p:sp>
            <p:nvSpPr>
              <p:cNvPr id="3" name="İçerik Yer Tutucusu 2">
                <a:extLst>
                  <a:ext uri="{FF2B5EF4-FFF2-40B4-BE49-F238E27FC236}">
                    <a16:creationId xmlns:a16="http://schemas.microsoft.com/office/drawing/2014/main" id="{755DB041-2642-4F1D-BEA9-07CA167DA3A3}"/>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tr-TR">
                    <a:noFill/>
                  </a:rPr>
                  <a:t> </a:t>
                </a:r>
              </a:p>
            </p:txBody>
          </p:sp>
        </mc:Fallback>
      </mc:AlternateContent>
    </p:spTree>
    <p:extLst>
      <p:ext uri="{BB962C8B-B14F-4D97-AF65-F5344CB8AC3E}">
        <p14:creationId xmlns:p14="http://schemas.microsoft.com/office/powerpoint/2010/main" val="3543187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07930A-D5CE-4DF0-92BD-CB5627AC42BC}"/>
              </a:ext>
            </a:extLst>
          </p:cNvPr>
          <p:cNvSpPr>
            <a:spLocks noGrp="1"/>
          </p:cNvSpPr>
          <p:nvPr>
            <p:ph type="title"/>
          </p:nvPr>
        </p:nvSpPr>
        <p:spPr/>
        <p:txBody>
          <a:bodyPr/>
          <a:lstStyle/>
          <a:p>
            <a:r>
              <a:rPr lang="tr-TR" dirty="0" err="1"/>
              <a:t>Kartil</a:t>
            </a:r>
            <a:r>
              <a:rPr lang="tr-TR" dirty="0"/>
              <a:t> Aralığı</a:t>
            </a:r>
          </a:p>
        </p:txBody>
      </p:sp>
      <p:sp>
        <p:nvSpPr>
          <p:cNvPr id="3" name="İçerik Yer Tutucusu 2">
            <a:extLst>
              <a:ext uri="{FF2B5EF4-FFF2-40B4-BE49-F238E27FC236}">
                <a16:creationId xmlns:a16="http://schemas.microsoft.com/office/drawing/2014/main" id="{C143B7DB-44F1-4259-B2CD-57FCFEF63627}"/>
              </a:ext>
            </a:extLst>
          </p:cNvPr>
          <p:cNvSpPr>
            <a:spLocks noGrp="1"/>
          </p:cNvSpPr>
          <p:nvPr>
            <p:ph idx="1"/>
          </p:nvPr>
        </p:nvSpPr>
        <p:spPr/>
        <p:txBody>
          <a:bodyPr/>
          <a:lstStyle/>
          <a:p>
            <a:r>
              <a:rPr lang="tr-TR" dirty="0"/>
              <a:t>IQ= Q3-Q1</a:t>
            </a:r>
          </a:p>
        </p:txBody>
      </p:sp>
    </p:spTree>
    <p:extLst>
      <p:ext uri="{BB962C8B-B14F-4D97-AF65-F5344CB8AC3E}">
        <p14:creationId xmlns:p14="http://schemas.microsoft.com/office/powerpoint/2010/main" val="1886168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7 Slayt Numarası Yer Tutucusu">
            <a:extLst>
              <a:ext uri="{FF2B5EF4-FFF2-40B4-BE49-F238E27FC236}">
                <a16:creationId xmlns:a16="http://schemas.microsoft.com/office/drawing/2014/main" id="{81379F51-D4F7-4C0A-AEEC-82340851524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eaLnBrk="1" hangingPunct="1"/>
            <a:fld id="{D338ECAE-4E26-4961-B4B3-AC23877E63DA}" type="slidenum">
              <a:rPr lang="tr-TR" altLang="tr-TR" b="0" i="0"/>
              <a:pPr eaLnBrk="1" hangingPunct="1"/>
              <a:t>43</a:t>
            </a:fld>
            <a:endParaRPr lang="tr-TR" altLang="tr-TR" b="0" i="0"/>
          </a:p>
        </p:txBody>
      </p:sp>
      <p:sp>
        <p:nvSpPr>
          <p:cNvPr id="28678" name="Rectangle 2">
            <a:extLst>
              <a:ext uri="{FF2B5EF4-FFF2-40B4-BE49-F238E27FC236}">
                <a16:creationId xmlns:a16="http://schemas.microsoft.com/office/drawing/2014/main" id="{58F8AF62-74A4-4F04-B7F3-5BE71AEF0753}"/>
              </a:ext>
            </a:extLst>
          </p:cNvPr>
          <p:cNvSpPr>
            <a:spLocks noGrp="1" noChangeArrowheads="1"/>
          </p:cNvSpPr>
          <p:nvPr>
            <p:ph type="title"/>
          </p:nvPr>
        </p:nvSpPr>
        <p:spPr>
          <a:xfrm>
            <a:off x="1981200" y="76201"/>
            <a:ext cx="8229600" cy="868363"/>
          </a:xfrm>
        </p:spPr>
        <p:txBody>
          <a:bodyPr>
            <a:normAutofit/>
          </a:bodyPr>
          <a:lstStyle/>
          <a:p>
            <a:pPr eaLnBrk="1" hangingPunct="1"/>
            <a:r>
              <a:rPr lang="tr-TR" altLang="tr-TR" b="1" dirty="0">
                <a:solidFill>
                  <a:schemeClr val="accent2"/>
                </a:solidFill>
                <a:latin typeface="Times New Roman" panose="02020603050405020304" pitchFamily="18" charset="0"/>
                <a:cs typeface="Times New Roman" panose="02020603050405020304" pitchFamily="18" charset="0"/>
              </a:rPr>
              <a:t>Ortalama Mutlak Sapma(OMS) </a:t>
            </a:r>
            <a:endParaRPr lang="en-US" altLang="tr-TR" b="1" dirty="0">
              <a:solidFill>
                <a:schemeClr val="accent2"/>
              </a:solidFill>
              <a:latin typeface="Times New Roman" panose="02020603050405020304" pitchFamily="18" charset="0"/>
              <a:cs typeface="Times New Roman" panose="02020603050405020304" pitchFamily="18" charset="0"/>
            </a:endParaRPr>
          </a:p>
        </p:txBody>
      </p:sp>
      <p:sp>
        <p:nvSpPr>
          <p:cNvPr id="28679" name="Rectangle 3">
            <a:extLst>
              <a:ext uri="{FF2B5EF4-FFF2-40B4-BE49-F238E27FC236}">
                <a16:creationId xmlns:a16="http://schemas.microsoft.com/office/drawing/2014/main" id="{A4E0D662-D9D0-4C36-B398-4F0E97663248}"/>
              </a:ext>
            </a:extLst>
          </p:cNvPr>
          <p:cNvSpPr>
            <a:spLocks noGrp="1" noChangeArrowheads="1"/>
          </p:cNvSpPr>
          <p:nvPr>
            <p:ph type="body" sz="half" idx="1"/>
          </p:nvPr>
        </p:nvSpPr>
        <p:spPr>
          <a:xfrm>
            <a:off x="1981200" y="1066800"/>
            <a:ext cx="8305800" cy="2438400"/>
          </a:xfrm>
        </p:spPr>
        <p:txBody>
          <a:bodyPr/>
          <a:lstStyle/>
          <a:p>
            <a:pPr marL="0" indent="0" algn="just"/>
            <a:r>
              <a:rPr lang="tr-TR" altLang="tr-TR" sz="2400" dirty="0"/>
              <a:t> </a:t>
            </a:r>
            <a:r>
              <a:rPr lang="tr-TR" altLang="tr-TR" sz="2400" dirty="0">
                <a:latin typeface="Times New Roman" panose="02020603050405020304" pitchFamily="18" charset="0"/>
                <a:cs typeface="Times New Roman" panose="02020603050405020304" pitchFamily="18" charset="0"/>
              </a:rPr>
              <a:t>Veri setindeki her bir gözlem değerinin mutlak değerce aritmetik ortalamadan farklarının toplamının, örnek hacmine bölünmesiyle elde edilir.</a:t>
            </a:r>
          </a:p>
          <a:p>
            <a:pPr marL="0" indent="0" algn="just"/>
            <a:r>
              <a:rPr lang="tr-TR" altLang="tr-TR" sz="2400" dirty="0">
                <a:latin typeface="Times New Roman" panose="02020603050405020304" pitchFamily="18" charset="0"/>
                <a:cs typeface="Times New Roman" panose="02020603050405020304" pitchFamily="18" charset="0"/>
              </a:rPr>
              <a:t>  Gözlem değerlerinin aritmetik ortalamadan faklarının toplamı 0 olacağından bu problemi ortadan kaldırmak için mutlak değer ifadesi kullanılır.</a:t>
            </a:r>
            <a:r>
              <a:rPr lang="tr-TR" altLang="tr-TR" sz="2600" dirty="0">
                <a:latin typeface="Times New Roman" panose="02020603050405020304" pitchFamily="18" charset="0"/>
                <a:cs typeface="Times New Roman" panose="02020603050405020304" pitchFamily="18" charset="0"/>
              </a:rPr>
              <a:t> </a:t>
            </a:r>
            <a:endParaRPr lang="tr-TR" altLang="tr-TR" sz="2600" baseline="30000" dirty="0">
              <a:latin typeface="Times New Roman" panose="02020603050405020304" pitchFamily="18" charset="0"/>
              <a:cs typeface="Times New Roman" panose="02020603050405020304" pitchFamily="18" charset="0"/>
            </a:endParaRPr>
          </a:p>
        </p:txBody>
      </p:sp>
      <p:graphicFrame>
        <p:nvGraphicFramePr>
          <p:cNvPr id="28674" name="Object 4">
            <a:extLst>
              <a:ext uri="{FF2B5EF4-FFF2-40B4-BE49-F238E27FC236}">
                <a16:creationId xmlns:a16="http://schemas.microsoft.com/office/drawing/2014/main" id="{85223FEA-1FCD-4007-BCD5-2C79FE8BB5FE}"/>
              </a:ext>
            </a:extLst>
          </p:cNvPr>
          <p:cNvGraphicFramePr>
            <a:graphicFrameLocks noGrp="1" noChangeAspect="1"/>
          </p:cNvGraphicFramePr>
          <p:nvPr>
            <p:ph sz="quarter" idx="2"/>
          </p:nvPr>
        </p:nvGraphicFramePr>
        <p:xfrm>
          <a:off x="5638800" y="2895600"/>
          <a:ext cx="2209800" cy="1220788"/>
        </p:xfrm>
        <a:graphic>
          <a:graphicData uri="http://schemas.openxmlformats.org/presentationml/2006/ole">
            <mc:AlternateContent xmlns:mc="http://schemas.openxmlformats.org/markup-compatibility/2006">
              <mc:Choice xmlns:v="urn:schemas-microsoft-com:vml" Requires="v">
                <p:oleObj spid="_x0000_s5275" name="Equation" r:id="rId3" imgW="1104840" imgH="609480" progId="Equation.3">
                  <p:embed/>
                </p:oleObj>
              </mc:Choice>
              <mc:Fallback>
                <p:oleObj name="Equation" r:id="rId3" imgW="1104840" imgH="609480" progId="Equation.3">
                  <p:embed/>
                  <p:pic>
                    <p:nvPicPr>
                      <p:cNvPr id="28674" name="Object 4">
                        <a:extLst>
                          <a:ext uri="{FF2B5EF4-FFF2-40B4-BE49-F238E27FC236}">
                            <a16:creationId xmlns:a16="http://schemas.microsoft.com/office/drawing/2014/main" id="{85223FEA-1FCD-4007-BCD5-2C79FE8BB5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895600"/>
                        <a:ext cx="2209800" cy="1220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0" name="Text Box 5">
            <a:extLst>
              <a:ext uri="{FF2B5EF4-FFF2-40B4-BE49-F238E27FC236}">
                <a16:creationId xmlns:a16="http://schemas.microsoft.com/office/drawing/2014/main" id="{7C16099F-0A82-4EDC-881F-ED81A2C18153}"/>
              </a:ext>
            </a:extLst>
          </p:cNvPr>
          <p:cNvSpPr txBox="1">
            <a:spLocks noChangeArrowheads="1"/>
          </p:cNvSpPr>
          <p:nvPr/>
        </p:nvSpPr>
        <p:spPr bwMode="auto">
          <a:xfrm>
            <a:off x="2362200" y="34290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l">
              <a:spcBef>
                <a:spcPct val="50000"/>
              </a:spcBef>
            </a:pPr>
            <a:r>
              <a:rPr lang="tr-TR" altLang="tr-TR" sz="2400" b="0" i="0"/>
              <a:t>Basit veriler için:</a:t>
            </a:r>
          </a:p>
        </p:txBody>
      </p:sp>
      <p:graphicFrame>
        <p:nvGraphicFramePr>
          <p:cNvPr id="28675" name="Object 6">
            <a:extLst>
              <a:ext uri="{FF2B5EF4-FFF2-40B4-BE49-F238E27FC236}">
                <a16:creationId xmlns:a16="http://schemas.microsoft.com/office/drawing/2014/main" id="{CC85319B-A97D-4268-AF26-2EEC5B6F2CC4}"/>
              </a:ext>
            </a:extLst>
          </p:cNvPr>
          <p:cNvGraphicFramePr>
            <a:graphicFrameLocks noGrp="1" noChangeAspect="1"/>
          </p:cNvGraphicFramePr>
          <p:nvPr>
            <p:ph sz="quarter" idx="3"/>
          </p:nvPr>
        </p:nvGraphicFramePr>
        <p:xfrm>
          <a:off x="6019800" y="4038600"/>
          <a:ext cx="2362200" cy="1606550"/>
        </p:xfrm>
        <a:graphic>
          <a:graphicData uri="http://schemas.openxmlformats.org/presentationml/2006/ole">
            <mc:AlternateContent xmlns:mc="http://schemas.openxmlformats.org/markup-compatibility/2006">
              <mc:Choice xmlns:v="urn:schemas-microsoft-com:vml" Requires="v">
                <p:oleObj spid="_x0000_s5276" name="Equation" r:id="rId5" imgW="1231560" imgH="838080" progId="Equation.3">
                  <p:embed/>
                </p:oleObj>
              </mc:Choice>
              <mc:Fallback>
                <p:oleObj name="Equation" r:id="rId5" imgW="1231560" imgH="838080" progId="Equation.3">
                  <p:embed/>
                  <p:pic>
                    <p:nvPicPr>
                      <p:cNvPr id="28675" name="Object 6">
                        <a:extLst>
                          <a:ext uri="{FF2B5EF4-FFF2-40B4-BE49-F238E27FC236}">
                            <a16:creationId xmlns:a16="http://schemas.microsoft.com/office/drawing/2014/main" id="{CC85319B-A97D-4268-AF26-2EEC5B6F2C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4038600"/>
                        <a:ext cx="2362200" cy="160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6" name="Object 7">
            <a:extLst>
              <a:ext uri="{FF2B5EF4-FFF2-40B4-BE49-F238E27FC236}">
                <a16:creationId xmlns:a16="http://schemas.microsoft.com/office/drawing/2014/main" id="{A32CD8BC-184F-478D-A78C-DF316460651F}"/>
              </a:ext>
            </a:extLst>
          </p:cNvPr>
          <p:cNvGraphicFramePr>
            <a:graphicFrameLocks noChangeAspect="1"/>
          </p:cNvGraphicFramePr>
          <p:nvPr/>
        </p:nvGraphicFramePr>
        <p:xfrm>
          <a:off x="6172200" y="5562600"/>
          <a:ext cx="2286000" cy="1504950"/>
        </p:xfrm>
        <a:graphic>
          <a:graphicData uri="http://schemas.openxmlformats.org/presentationml/2006/ole">
            <mc:AlternateContent xmlns:mc="http://schemas.openxmlformats.org/markup-compatibility/2006">
              <mc:Choice xmlns:v="urn:schemas-microsoft-com:vml" Requires="v">
                <p:oleObj spid="_x0000_s5277" name="Equation" r:id="rId7" imgW="1269720" imgH="838080" progId="Equation.3">
                  <p:embed/>
                </p:oleObj>
              </mc:Choice>
              <mc:Fallback>
                <p:oleObj name="Equation" r:id="rId7" imgW="1269720" imgH="838080" progId="Equation.3">
                  <p:embed/>
                  <p:pic>
                    <p:nvPicPr>
                      <p:cNvPr id="28676" name="Object 7">
                        <a:extLst>
                          <a:ext uri="{FF2B5EF4-FFF2-40B4-BE49-F238E27FC236}">
                            <a16:creationId xmlns:a16="http://schemas.microsoft.com/office/drawing/2014/main" id="{A32CD8BC-184F-478D-A78C-DF31646065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5562600"/>
                        <a:ext cx="2286000" cy="150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1" name="Text Box 8">
            <a:extLst>
              <a:ext uri="{FF2B5EF4-FFF2-40B4-BE49-F238E27FC236}">
                <a16:creationId xmlns:a16="http://schemas.microsoft.com/office/drawing/2014/main" id="{7B130D19-3BD4-42AB-8F18-590C5B9E7625}"/>
              </a:ext>
            </a:extLst>
          </p:cNvPr>
          <p:cNvSpPr txBox="1">
            <a:spLocks noChangeArrowheads="1"/>
          </p:cNvSpPr>
          <p:nvPr/>
        </p:nvSpPr>
        <p:spPr bwMode="auto">
          <a:xfrm>
            <a:off x="22860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l">
              <a:spcBef>
                <a:spcPct val="50000"/>
              </a:spcBef>
            </a:pPr>
            <a:r>
              <a:rPr lang="tr-TR" altLang="tr-TR" sz="2400" b="0" i="0"/>
              <a:t>Gruplanmış veriler için:</a:t>
            </a:r>
          </a:p>
        </p:txBody>
      </p:sp>
      <p:sp>
        <p:nvSpPr>
          <p:cNvPr id="28682" name="Text Box 9">
            <a:extLst>
              <a:ext uri="{FF2B5EF4-FFF2-40B4-BE49-F238E27FC236}">
                <a16:creationId xmlns:a16="http://schemas.microsoft.com/office/drawing/2014/main" id="{85E16920-954D-4F05-BA12-93D9F3344FF4}"/>
              </a:ext>
            </a:extLst>
          </p:cNvPr>
          <p:cNvSpPr txBox="1">
            <a:spLocks noChangeArrowheads="1"/>
          </p:cNvSpPr>
          <p:nvPr/>
        </p:nvSpPr>
        <p:spPr bwMode="auto">
          <a:xfrm>
            <a:off x="2362200" y="59436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l">
              <a:spcBef>
                <a:spcPct val="50000"/>
              </a:spcBef>
            </a:pPr>
            <a:r>
              <a:rPr lang="tr-TR" altLang="tr-TR" sz="2400" b="0" i="0"/>
              <a:t>Sınıflanmış veriler için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7 Slayt Numarası Yer Tutucusu">
            <a:extLst>
              <a:ext uri="{FF2B5EF4-FFF2-40B4-BE49-F238E27FC236}">
                <a16:creationId xmlns:a16="http://schemas.microsoft.com/office/drawing/2014/main" id="{6E843DD4-848F-48D7-A1EE-254E39B609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eaLnBrk="1" hangingPunct="1"/>
            <a:fld id="{7C2874EF-2A6F-4B19-9855-88237E01299B}" type="slidenum">
              <a:rPr lang="tr-TR" altLang="tr-TR" b="0" i="0"/>
              <a:pPr eaLnBrk="1" hangingPunct="1"/>
              <a:t>44</a:t>
            </a:fld>
            <a:endParaRPr lang="tr-TR" altLang="tr-TR" b="0" i="0"/>
          </a:p>
        </p:txBody>
      </p:sp>
      <p:sp>
        <p:nvSpPr>
          <p:cNvPr id="83971" name="Rectangle 2">
            <a:extLst>
              <a:ext uri="{FF2B5EF4-FFF2-40B4-BE49-F238E27FC236}">
                <a16:creationId xmlns:a16="http://schemas.microsoft.com/office/drawing/2014/main" id="{2E557644-797D-4B85-90B6-D131BDCE85FE}"/>
              </a:ext>
            </a:extLst>
          </p:cNvPr>
          <p:cNvSpPr>
            <a:spLocks noGrp="1" noChangeArrowheads="1"/>
          </p:cNvSpPr>
          <p:nvPr>
            <p:ph type="title"/>
          </p:nvPr>
        </p:nvSpPr>
        <p:spPr>
          <a:xfrm>
            <a:off x="1981200" y="76201"/>
            <a:ext cx="8229600" cy="868363"/>
          </a:xfrm>
        </p:spPr>
        <p:txBody>
          <a:bodyPr/>
          <a:lstStyle/>
          <a:p>
            <a:pPr eaLnBrk="1" hangingPunct="1"/>
            <a:r>
              <a:rPr lang="tr-TR" altLang="tr-TR" b="1">
                <a:solidFill>
                  <a:schemeClr val="accent2"/>
                </a:solidFill>
              </a:rPr>
              <a:t>9) Varyans</a:t>
            </a:r>
            <a:r>
              <a:rPr lang="tr-TR" altLang="tr-TR"/>
              <a:t> </a:t>
            </a:r>
            <a:endParaRPr lang="en-US" altLang="tr-TR"/>
          </a:p>
        </p:txBody>
      </p:sp>
      <p:sp>
        <p:nvSpPr>
          <p:cNvPr id="83972" name="Rectangle 3">
            <a:extLst>
              <a:ext uri="{FF2B5EF4-FFF2-40B4-BE49-F238E27FC236}">
                <a16:creationId xmlns:a16="http://schemas.microsoft.com/office/drawing/2014/main" id="{6C00641E-ABEA-44BF-992E-55C1F924463A}"/>
              </a:ext>
            </a:extLst>
          </p:cNvPr>
          <p:cNvSpPr>
            <a:spLocks noGrp="1" noChangeArrowheads="1"/>
          </p:cNvSpPr>
          <p:nvPr>
            <p:ph type="body" sz="half" idx="1"/>
          </p:nvPr>
        </p:nvSpPr>
        <p:spPr>
          <a:xfrm>
            <a:off x="1676400" y="1219200"/>
            <a:ext cx="8686800" cy="5334000"/>
          </a:xfrm>
        </p:spPr>
        <p:txBody>
          <a:bodyPr/>
          <a:lstStyle/>
          <a:p>
            <a:pPr marL="0" indent="0" algn="just"/>
            <a:r>
              <a:rPr lang="tr-TR" altLang="tr-TR" sz="2000"/>
              <a:t>  </a:t>
            </a:r>
            <a:r>
              <a:rPr lang="tr-TR" altLang="tr-TR" sz="2600"/>
              <a:t>Ortalama mutlak sapmada kullanılan mutlak değerli ifadeler ile işlem yapmanın zor hatta bazı durumlarda imkansız olması sebebiyle yeni değişkenlik ölçüsüne ihtiyaç bulunmaktadır.</a:t>
            </a:r>
          </a:p>
          <a:p>
            <a:pPr marL="0" indent="0" algn="just"/>
            <a:endParaRPr lang="tr-TR" altLang="tr-TR" sz="2600"/>
          </a:p>
          <a:p>
            <a:pPr marL="0" indent="0" algn="just"/>
            <a:r>
              <a:rPr lang="tr-TR" altLang="tr-TR" sz="2600"/>
              <a:t> Mutlak değer ifadesindeki zorluk aritmetik ortalamadan farkların karelerinin alınmasıyla ortadan kalkmaktadır.</a:t>
            </a:r>
          </a:p>
          <a:p>
            <a:pPr marL="0" indent="0" algn="just"/>
            <a:endParaRPr lang="tr-TR" altLang="tr-TR" sz="2600"/>
          </a:p>
          <a:p>
            <a:pPr marL="0" indent="0" algn="just"/>
            <a:r>
              <a:rPr lang="tr-TR" altLang="tr-TR" sz="2600"/>
              <a:t> </a:t>
            </a:r>
            <a:r>
              <a:rPr lang="tr-TR" altLang="tr-TR" sz="2600" b="1" i="1"/>
              <a:t>Veri setindeki her bir gözlem değerinin aritmetik ortalamadan farklarının karelerinin toplamının örnek hacminin bir eksiğine bölünmesinden elde edilen yayılım ölçüsüne örnek varyansı adı verilir.</a:t>
            </a:r>
            <a:r>
              <a:rPr lang="tr-TR" altLang="tr-TR" sz="2400" b="1" i="1"/>
              <a:t>  </a:t>
            </a:r>
            <a:endParaRPr lang="tr-TR" altLang="tr-TR" sz="2400" b="1" i="1" baseline="30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8 Slayt Numarası Yer Tutucusu">
            <a:extLst>
              <a:ext uri="{FF2B5EF4-FFF2-40B4-BE49-F238E27FC236}">
                <a16:creationId xmlns:a16="http://schemas.microsoft.com/office/drawing/2014/main" id="{51E684E7-971D-4DFD-ADF6-ABEB452476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eaLnBrk="1" hangingPunct="1"/>
            <a:fld id="{AA921BDE-ABD1-4FD4-AA81-7567506AD1A1}" type="slidenum">
              <a:rPr lang="tr-TR" altLang="tr-TR" b="0" i="0"/>
              <a:pPr eaLnBrk="1" hangingPunct="1"/>
              <a:t>45</a:t>
            </a:fld>
            <a:endParaRPr lang="tr-TR" altLang="tr-TR" b="0" i="0"/>
          </a:p>
        </p:txBody>
      </p:sp>
      <p:sp>
        <p:nvSpPr>
          <p:cNvPr id="32775" name="Text Box 2">
            <a:extLst>
              <a:ext uri="{FF2B5EF4-FFF2-40B4-BE49-F238E27FC236}">
                <a16:creationId xmlns:a16="http://schemas.microsoft.com/office/drawing/2014/main" id="{590C5710-1F66-41ED-8D94-F5F1BF1077AB}"/>
              </a:ext>
            </a:extLst>
          </p:cNvPr>
          <p:cNvSpPr txBox="1">
            <a:spLocks noChangeArrowheads="1"/>
          </p:cNvSpPr>
          <p:nvPr/>
        </p:nvSpPr>
        <p:spPr bwMode="auto">
          <a:xfrm>
            <a:off x="2057400" y="609601"/>
            <a:ext cx="73914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l">
              <a:spcBef>
                <a:spcPct val="50000"/>
              </a:spcBef>
            </a:pPr>
            <a:r>
              <a:rPr lang="tr-TR" altLang="tr-TR" sz="2400" i="0"/>
              <a:t>Basit veriler İçin:</a:t>
            </a:r>
          </a:p>
          <a:p>
            <a:pPr algn="l">
              <a:spcBef>
                <a:spcPct val="50000"/>
              </a:spcBef>
            </a:pPr>
            <a:r>
              <a:rPr lang="tr-TR" altLang="tr-TR" sz="2400" b="0" i="0"/>
              <a:t>    Anakütle Varyansı: </a:t>
            </a:r>
          </a:p>
          <a:p>
            <a:pPr algn="l">
              <a:spcBef>
                <a:spcPct val="50000"/>
              </a:spcBef>
            </a:pPr>
            <a:r>
              <a:rPr lang="tr-TR" altLang="tr-TR" sz="2400" b="0" i="0"/>
              <a:t>       </a:t>
            </a:r>
            <a:r>
              <a:rPr lang="tr-TR" altLang="tr-TR" sz="2000" b="0" i="0">
                <a:latin typeface="Symbol" panose="05050102010706020507" pitchFamily="18" charset="2"/>
              </a:rPr>
              <a:t>m :</a:t>
            </a:r>
            <a:r>
              <a:rPr lang="tr-TR" altLang="tr-TR" sz="2000" b="0" i="0"/>
              <a:t> Anakütle Ortalaması    N : Anakütle Hacmi</a:t>
            </a:r>
          </a:p>
          <a:p>
            <a:pPr algn="l">
              <a:spcBef>
                <a:spcPct val="50000"/>
              </a:spcBef>
            </a:pPr>
            <a:endParaRPr lang="tr-TR" altLang="tr-TR" sz="2000" b="0" i="0"/>
          </a:p>
          <a:p>
            <a:pPr algn="l">
              <a:spcBef>
                <a:spcPct val="50000"/>
              </a:spcBef>
            </a:pPr>
            <a:r>
              <a:rPr lang="tr-TR" altLang="tr-TR" sz="2000" b="0" i="0"/>
              <a:t>    </a:t>
            </a:r>
            <a:r>
              <a:rPr lang="tr-TR" altLang="tr-TR" sz="2400" b="0" i="0"/>
              <a:t>Örnek Varyansı :        </a:t>
            </a:r>
          </a:p>
        </p:txBody>
      </p:sp>
      <p:sp>
        <p:nvSpPr>
          <p:cNvPr id="32776" name="Text Box 3">
            <a:extLst>
              <a:ext uri="{FF2B5EF4-FFF2-40B4-BE49-F238E27FC236}">
                <a16:creationId xmlns:a16="http://schemas.microsoft.com/office/drawing/2014/main" id="{08A61064-81C0-49D6-848E-4B0196534FAD}"/>
              </a:ext>
            </a:extLst>
          </p:cNvPr>
          <p:cNvSpPr txBox="1">
            <a:spLocks noChangeArrowheads="1"/>
          </p:cNvSpPr>
          <p:nvPr/>
        </p:nvSpPr>
        <p:spPr bwMode="auto">
          <a:xfrm>
            <a:off x="2057400" y="41148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l">
              <a:spcBef>
                <a:spcPct val="50000"/>
              </a:spcBef>
            </a:pPr>
            <a:r>
              <a:rPr lang="tr-TR" altLang="tr-TR" sz="2400" i="0"/>
              <a:t>Gruplanmış veriler için:</a:t>
            </a:r>
          </a:p>
        </p:txBody>
      </p:sp>
      <p:sp>
        <p:nvSpPr>
          <p:cNvPr id="32777" name="Text Box 4">
            <a:extLst>
              <a:ext uri="{FF2B5EF4-FFF2-40B4-BE49-F238E27FC236}">
                <a16:creationId xmlns:a16="http://schemas.microsoft.com/office/drawing/2014/main" id="{0BD2BB71-402D-4E6E-9486-F8F361699DD1}"/>
              </a:ext>
            </a:extLst>
          </p:cNvPr>
          <p:cNvSpPr txBox="1">
            <a:spLocks noChangeArrowheads="1"/>
          </p:cNvSpPr>
          <p:nvPr/>
        </p:nvSpPr>
        <p:spPr bwMode="auto">
          <a:xfrm>
            <a:off x="2057400" y="57912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l">
              <a:spcBef>
                <a:spcPct val="50000"/>
              </a:spcBef>
            </a:pPr>
            <a:r>
              <a:rPr lang="tr-TR" altLang="tr-TR" sz="2400" i="0"/>
              <a:t>Sınıflanmış veriler için :</a:t>
            </a:r>
          </a:p>
        </p:txBody>
      </p:sp>
      <p:graphicFrame>
        <p:nvGraphicFramePr>
          <p:cNvPr id="32770" name="Object 5">
            <a:extLst>
              <a:ext uri="{FF2B5EF4-FFF2-40B4-BE49-F238E27FC236}">
                <a16:creationId xmlns:a16="http://schemas.microsoft.com/office/drawing/2014/main" id="{0BE170B5-DD3F-4DBC-9BC5-732ED002D4EA}"/>
              </a:ext>
            </a:extLst>
          </p:cNvPr>
          <p:cNvGraphicFramePr>
            <a:graphicFrameLocks noGrp="1" noChangeAspect="1"/>
          </p:cNvGraphicFramePr>
          <p:nvPr>
            <p:ph sz="quarter" idx="1"/>
          </p:nvPr>
        </p:nvGraphicFramePr>
        <p:xfrm>
          <a:off x="6400800" y="679450"/>
          <a:ext cx="2895600" cy="1149350"/>
        </p:xfrm>
        <a:graphic>
          <a:graphicData uri="http://schemas.openxmlformats.org/presentationml/2006/ole">
            <mc:AlternateContent xmlns:mc="http://schemas.openxmlformats.org/markup-compatibility/2006">
              <mc:Choice xmlns:v="urn:schemas-microsoft-com:vml" Requires="v">
                <p:oleObj spid="_x0000_s6350" name="Denklem" r:id="rId3" imgW="1600200" imgH="634680" progId="Equation.3">
                  <p:embed/>
                </p:oleObj>
              </mc:Choice>
              <mc:Fallback>
                <p:oleObj name="Denklem" r:id="rId3" imgW="1600200" imgH="634680" progId="Equation.3">
                  <p:embed/>
                  <p:pic>
                    <p:nvPicPr>
                      <p:cNvPr id="32770" name="Object 5">
                        <a:extLst>
                          <a:ext uri="{FF2B5EF4-FFF2-40B4-BE49-F238E27FC236}">
                            <a16:creationId xmlns:a16="http://schemas.microsoft.com/office/drawing/2014/main" id="{0BE170B5-DD3F-4DBC-9BC5-732ED002D4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679450"/>
                        <a:ext cx="2895600" cy="114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1" name="Object 6">
            <a:extLst>
              <a:ext uri="{FF2B5EF4-FFF2-40B4-BE49-F238E27FC236}">
                <a16:creationId xmlns:a16="http://schemas.microsoft.com/office/drawing/2014/main" id="{FEBC4896-323A-40DC-9CC0-19CCFF9467C5}"/>
              </a:ext>
            </a:extLst>
          </p:cNvPr>
          <p:cNvGraphicFramePr>
            <a:graphicFrameLocks noGrp="1" noChangeAspect="1"/>
          </p:cNvGraphicFramePr>
          <p:nvPr>
            <p:ph sz="quarter" idx="2"/>
          </p:nvPr>
        </p:nvGraphicFramePr>
        <p:xfrm>
          <a:off x="6324600" y="2362200"/>
          <a:ext cx="2438400" cy="1168400"/>
        </p:xfrm>
        <a:graphic>
          <a:graphicData uri="http://schemas.openxmlformats.org/presentationml/2006/ole">
            <mc:AlternateContent xmlns:mc="http://schemas.openxmlformats.org/markup-compatibility/2006">
              <mc:Choice xmlns:v="urn:schemas-microsoft-com:vml" Requires="v">
                <p:oleObj spid="_x0000_s6351" name="Denklem" r:id="rId5" imgW="1511280" imgH="723600" progId="Equation.3">
                  <p:embed/>
                </p:oleObj>
              </mc:Choice>
              <mc:Fallback>
                <p:oleObj name="Denklem" r:id="rId5" imgW="1511280" imgH="723600" progId="Equation.3">
                  <p:embed/>
                  <p:pic>
                    <p:nvPicPr>
                      <p:cNvPr id="32771" name="Object 6">
                        <a:extLst>
                          <a:ext uri="{FF2B5EF4-FFF2-40B4-BE49-F238E27FC236}">
                            <a16:creationId xmlns:a16="http://schemas.microsoft.com/office/drawing/2014/main" id="{FEBC4896-323A-40DC-9CC0-19CCFF9467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362200"/>
                        <a:ext cx="2438400" cy="116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2" name="Object 7">
            <a:extLst>
              <a:ext uri="{FF2B5EF4-FFF2-40B4-BE49-F238E27FC236}">
                <a16:creationId xmlns:a16="http://schemas.microsoft.com/office/drawing/2014/main" id="{D8517406-4F57-411E-AE2E-9916EE8081F7}"/>
              </a:ext>
            </a:extLst>
          </p:cNvPr>
          <p:cNvGraphicFramePr>
            <a:graphicFrameLocks noGrp="1" noChangeAspect="1"/>
          </p:cNvGraphicFramePr>
          <p:nvPr>
            <p:ph sz="quarter" idx="3"/>
          </p:nvPr>
        </p:nvGraphicFramePr>
        <p:xfrm>
          <a:off x="6400800" y="5164138"/>
          <a:ext cx="2438400" cy="1693862"/>
        </p:xfrm>
        <a:graphic>
          <a:graphicData uri="http://schemas.openxmlformats.org/presentationml/2006/ole">
            <mc:AlternateContent xmlns:mc="http://schemas.openxmlformats.org/markup-compatibility/2006">
              <mc:Choice xmlns:v="urn:schemas-microsoft-com:vml" Requires="v">
                <p:oleObj spid="_x0000_s6352" name="Equation" r:id="rId7" imgW="1206360" imgH="838080" progId="Equation.3">
                  <p:embed/>
                </p:oleObj>
              </mc:Choice>
              <mc:Fallback>
                <p:oleObj name="Equation" r:id="rId7" imgW="1206360" imgH="838080" progId="Equation.3">
                  <p:embed/>
                  <p:pic>
                    <p:nvPicPr>
                      <p:cNvPr id="32772" name="Object 7">
                        <a:extLst>
                          <a:ext uri="{FF2B5EF4-FFF2-40B4-BE49-F238E27FC236}">
                            <a16:creationId xmlns:a16="http://schemas.microsoft.com/office/drawing/2014/main" id="{D8517406-4F57-411E-AE2E-9916EE8081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5164138"/>
                        <a:ext cx="2438400" cy="169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3" name="Object 8">
            <a:extLst>
              <a:ext uri="{FF2B5EF4-FFF2-40B4-BE49-F238E27FC236}">
                <a16:creationId xmlns:a16="http://schemas.microsoft.com/office/drawing/2014/main" id="{F9424570-892E-4C58-97AD-C534D841791E}"/>
              </a:ext>
            </a:extLst>
          </p:cNvPr>
          <p:cNvGraphicFramePr>
            <a:graphicFrameLocks noGrp="1" noChangeAspect="1"/>
          </p:cNvGraphicFramePr>
          <p:nvPr>
            <p:ph sz="quarter" idx="4"/>
          </p:nvPr>
        </p:nvGraphicFramePr>
        <p:xfrm>
          <a:off x="6410326" y="3581401"/>
          <a:ext cx="2428875" cy="1724025"/>
        </p:xfrm>
        <a:graphic>
          <a:graphicData uri="http://schemas.openxmlformats.org/presentationml/2006/ole">
            <mc:AlternateContent xmlns:mc="http://schemas.openxmlformats.org/markup-compatibility/2006">
              <mc:Choice xmlns:v="urn:schemas-microsoft-com:vml" Requires="v">
                <p:oleObj spid="_x0000_s6353" name="Equation" r:id="rId9" imgW="1180800" imgH="838080" progId="Equation.3">
                  <p:embed/>
                </p:oleObj>
              </mc:Choice>
              <mc:Fallback>
                <p:oleObj name="Equation" r:id="rId9" imgW="1180800" imgH="838080" progId="Equation.3">
                  <p:embed/>
                  <p:pic>
                    <p:nvPicPr>
                      <p:cNvPr id="32773" name="Object 8">
                        <a:extLst>
                          <a:ext uri="{FF2B5EF4-FFF2-40B4-BE49-F238E27FC236}">
                            <a16:creationId xmlns:a16="http://schemas.microsoft.com/office/drawing/2014/main" id="{F9424570-892E-4C58-97AD-C534D84179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10326" y="3581401"/>
                        <a:ext cx="2428875" cy="172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F68C90E-1001-4E14-8FAF-9D1CF247DC2B}"/>
              </a:ext>
            </a:extLst>
          </p:cNvPr>
          <p:cNvSpPr>
            <a:spLocks noGrp="1"/>
          </p:cNvSpPr>
          <p:nvPr>
            <p:ph type="title"/>
          </p:nvPr>
        </p:nvSpPr>
        <p:spPr/>
        <p:txBody>
          <a:bodyPr/>
          <a:lstStyle/>
          <a:p>
            <a:r>
              <a:rPr lang="tr-TR" dirty="0" err="1"/>
              <a:t>Varyans</a:t>
            </a:r>
            <a:endParaRPr lang="tr-TR" dirty="0"/>
          </a:p>
        </p:txBody>
      </p:sp>
      <p:sp>
        <p:nvSpPr>
          <p:cNvPr id="3" name="İçerik Yer Tutucusu 2">
            <a:extLst>
              <a:ext uri="{FF2B5EF4-FFF2-40B4-BE49-F238E27FC236}">
                <a16:creationId xmlns:a16="http://schemas.microsoft.com/office/drawing/2014/main" id="{1143B11D-B47C-4800-ABF0-F6FFB8079685}"/>
              </a:ext>
            </a:extLst>
          </p:cNvPr>
          <p:cNvSpPr>
            <a:spLocks noGrp="1"/>
          </p:cNvSpPr>
          <p:nvPr>
            <p:ph idx="1"/>
          </p:nvPr>
        </p:nvSpPr>
        <p:spPr/>
        <p:txBody>
          <a:bodyPr>
            <a:normAutofit/>
          </a:bodyPr>
          <a:lstStyle/>
          <a:p>
            <a:r>
              <a:rPr lang="tr-TR" dirty="0"/>
              <a:t>Birim yoktur.</a:t>
            </a:r>
          </a:p>
          <a:p>
            <a:pPr marL="0" indent="0">
              <a:buNone/>
            </a:pPr>
            <a:endParaRPr lang="tr-TR" dirty="0"/>
          </a:p>
          <a:p>
            <a:pPr marL="0" indent="0">
              <a:buNone/>
            </a:pPr>
            <a:r>
              <a:rPr lang="tr-TR" dirty="0"/>
              <a:t>n&gt;30 n-1 yerine n</a:t>
            </a:r>
          </a:p>
          <a:p>
            <a:pPr marL="0" indent="0">
              <a:buNone/>
            </a:pPr>
            <a:endParaRPr lang="tr-TR" dirty="0"/>
          </a:p>
        </p:txBody>
      </p:sp>
    </p:spTree>
    <p:extLst>
      <p:ext uri="{BB962C8B-B14F-4D97-AF65-F5344CB8AC3E}">
        <p14:creationId xmlns:p14="http://schemas.microsoft.com/office/powerpoint/2010/main" val="20612686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ABEAFA6-DFDE-4750-8AFE-1D700B01099A}"/>
              </a:ext>
            </a:extLst>
          </p:cNvPr>
          <p:cNvSpPr>
            <a:spLocks noGrp="1"/>
          </p:cNvSpPr>
          <p:nvPr>
            <p:ph type="title"/>
          </p:nvPr>
        </p:nvSpPr>
        <p:spPr/>
        <p:txBody>
          <a:bodyPr/>
          <a:lstStyle/>
          <a:p>
            <a:r>
              <a:rPr lang="tr-TR" dirty="0"/>
              <a:t>Özellikleri</a:t>
            </a:r>
          </a:p>
        </p:txBody>
      </p:sp>
      <p:sp>
        <p:nvSpPr>
          <p:cNvPr id="3" name="İçerik Yer Tutucusu 2">
            <a:extLst>
              <a:ext uri="{FF2B5EF4-FFF2-40B4-BE49-F238E27FC236}">
                <a16:creationId xmlns:a16="http://schemas.microsoft.com/office/drawing/2014/main" id="{FFC62420-825B-4298-9687-529AA2668E00}"/>
              </a:ext>
            </a:extLst>
          </p:cNvPr>
          <p:cNvSpPr>
            <a:spLocks noGrp="1"/>
          </p:cNvSpPr>
          <p:nvPr>
            <p:ph idx="1"/>
          </p:nvPr>
        </p:nvSpPr>
        <p:spPr/>
        <p:txBody>
          <a:bodyPr>
            <a:normAutofit fontScale="85000" lnSpcReduction="20000"/>
          </a:bodyPr>
          <a:lstStyle/>
          <a:p>
            <a:r>
              <a:rPr lang="tr-TR" dirty="0"/>
              <a:t>Hep aynı elemanlardan oluşan basit serinin </a:t>
            </a:r>
            <a:r>
              <a:rPr lang="tr-TR" dirty="0" err="1"/>
              <a:t>varyansı</a:t>
            </a:r>
            <a:r>
              <a:rPr lang="tr-TR" dirty="0"/>
              <a:t> 0’dır.</a:t>
            </a:r>
          </a:p>
          <a:p>
            <a:endParaRPr lang="tr-TR" dirty="0"/>
          </a:p>
          <a:p>
            <a:r>
              <a:rPr lang="tr-TR" dirty="0"/>
              <a:t>Basit serideki tüm elemanlara a gibi sabit bir sayı eklenir ya da çıkarılırsa </a:t>
            </a:r>
            <a:r>
              <a:rPr lang="tr-TR" dirty="0" err="1"/>
              <a:t>varyans</a:t>
            </a:r>
            <a:r>
              <a:rPr lang="tr-TR" dirty="0"/>
              <a:t> değişmez.</a:t>
            </a:r>
          </a:p>
          <a:p>
            <a:endParaRPr lang="tr-TR" dirty="0"/>
          </a:p>
          <a:p>
            <a:r>
              <a:rPr lang="tr-TR" dirty="0"/>
              <a:t>Basit serideki tüm elemanlar a gibi sabit bir sayı ile çarpılırsa yeni </a:t>
            </a:r>
            <a:r>
              <a:rPr lang="tr-TR" dirty="0" err="1"/>
              <a:t>varyans</a:t>
            </a:r>
            <a:r>
              <a:rPr lang="tr-TR" dirty="0"/>
              <a:t> eski </a:t>
            </a:r>
            <a:r>
              <a:rPr lang="tr-TR" dirty="0" err="1"/>
              <a:t>varyansın</a:t>
            </a:r>
            <a:r>
              <a:rPr lang="tr-TR" dirty="0"/>
              <a:t> a</a:t>
            </a:r>
            <a:r>
              <a:rPr lang="tr-TR" baseline="30000" dirty="0"/>
              <a:t>2 </a:t>
            </a:r>
            <a:r>
              <a:rPr lang="tr-TR" dirty="0"/>
              <a:t>katı olur.</a:t>
            </a:r>
          </a:p>
          <a:p>
            <a:endParaRPr lang="tr-TR" baseline="30000" dirty="0"/>
          </a:p>
          <a:p>
            <a:r>
              <a:rPr lang="tr-TR" dirty="0"/>
              <a:t>Basit serideki tüm elemanlar a gibi sabit bir sayıya bölünürse yeni </a:t>
            </a:r>
            <a:r>
              <a:rPr lang="tr-TR" dirty="0" err="1"/>
              <a:t>varyans</a:t>
            </a:r>
            <a:r>
              <a:rPr lang="tr-TR" dirty="0"/>
              <a:t> eski </a:t>
            </a:r>
            <a:r>
              <a:rPr lang="tr-TR" dirty="0" err="1"/>
              <a:t>varyansın</a:t>
            </a:r>
            <a:r>
              <a:rPr lang="tr-TR" dirty="0"/>
              <a:t> 1/a</a:t>
            </a:r>
            <a:r>
              <a:rPr lang="tr-TR" baseline="30000" dirty="0"/>
              <a:t>2 </a:t>
            </a:r>
            <a:r>
              <a:rPr lang="tr-TR" dirty="0"/>
              <a:t>katı olur.</a:t>
            </a:r>
          </a:p>
          <a:p>
            <a:endParaRPr lang="tr-TR" dirty="0"/>
          </a:p>
          <a:p>
            <a:r>
              <a:rPr lang="tr-TR" dirty="0"/>
              <a:t>Basit serideki elemanların kareli ortalamasının ve </a:t>
            </a:r>
            <a:r>
              <a:rPr lang="tr-TR" dirty="0" err="1"/>
              <a:t>aritmerik</a:t>
            </a:r>
            <a:r>
              <a:rPr lang="tr-TR" dirty="0"/>
              <a:t> ortalamasının karelerinin farkı serinin </a:t>
            </a:r>
            <a:r>
              <a:rPr lang="tr-TR" dirty="0" err="1"/>
              <a:t>varyansına</a:t>
            </a:r>
            <a:r>
              <a:rPr lang="tr-TR" dirty="0"/>
              <a:t> eşittir.</a:t>
            </a:r>
          </a:p>
          <a:p>
            <a:endParaRPr lang="tr-TR" dirty="0"/>
          </a:p>
          <a:p>
            <a:endParaRPr lang="tr-TR" baseline="30000" dirty="0"/>
          </a:p>
        </p:txBody>
      </p:sp>
    </p:spTree>
    <p:extLst>
      <p:ext uri="{BB962C8B-B14F-4D97-AF65-F5344CB8AC3E}">
        <p14:creationId xmlns:p14="http://schemas.microsoft.com/office/powerpoint/2010/main" val="2460096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6 Slayt Numarası Yer Tutucusu">
            <a:extLst>
              <a:ext uri="{FF2B5EF4-FFF2-40B4-BE49-F238E27FC236}">
                <a16:creationId xmlns:a16="http://schemas.microsoft.com/office/drawing/2014/main" id="{37D0D980-5382-4A33-B1F2-CFC0807EB23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eaLnBrk="1" hangingPunct="1"/>
            <a:fld id="{C52ABF93-E135-4DA3-A099-E567069F7D5E}" type="slidenum">
              <a:rPr lang="tr-TR" altLang="tr-TR" b="0" i="0"/>
              <a:pPr eaLnBrk="1" hangingPunct="1"/>
              <a:t>48</a:t>
            </a:fld>
            <a:endParaRPr lang="tr-TR" altLang="tr-TR" b="0" i="0"/>
          </a:p>
        </p:txBody>
      </p:sp>
      <p:graphicFrame>
        <p:nvGraphicFramePr>
          <p:cNvPr id="33794" name="Object 2">
            <a:extLst>
              <a:ext uri="{FF2B5EF4-FFF2-40B4-BE49-F238E27FC236}">
                <a16:creationId xmlns:a16="http://schemas.microsoft.com/office/drawing/2014/main" id="{83F58BB4-BD04-4842-A1E2-835865545471}"/>
              </a:ext>
            </a:extLst>
          </p:cNvPr>
          <p:cNvGraphicFramePr>
            <a:graphicFrameLocks noGrp="1" noChangeAspect="1"/>
          </p:cNvGraphicFramePr>
          <p:nvPr>
            <p:ph sz="half" idx="1"/>
          </p:nvPr>
        </p:nvGraphicFramePr>
        <p:xfrm>
          <a:off x="4495800" y="457201"/>
          <a:ext cx="2819400" cy="1184275"/>
        </p:xfrm>
        <a:graphic>
          <a:graphicData uri="http://schemas.openxmlformats.org/presentationml/2006/ole">
            <mc:AlternateContent xmlns:mc="http://schemas.openxmlformats.org/markup-compatibility/2006">
              <mc:Choice xmlns:v="urn:schemas-microsoft-com:vml" Requires="v">
                <p:oleObj spid="_x0000_s7272" name="Denklem" r:id="rId3" imgW="1028520" imgH="431640" progId="Equation.3">
                  <p:embed/>
                </p:oleObj>
              </mc:Choice>
              <mc:Fallback>
                <p:oleObj name="Denklem" r:id="rId3" imgW="1028520" imgH="431640" progId="Equation.3">
                  <p:embed/>
                  <p:pic>
                    <p:nvPicPr>
                      <p:cNvPr id="33794" name="Object 2">
                        <a:extLst>
                          <a:ext uri="{FF2B5EF4-FFF2-40B4-BE49-F238E27FC236}">
                            <a16:creationId xmlns:a16="http://schemas.microsoft.com/office/drawing/2014/main" id="{83F58BB4-BD04-4842-A1E2-8358655454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57201"/>
                        <a:ext cx="2819400" cy="118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797" name="Text Box 3">
            <a:extLst>
              <a:ext uri="{FF2B5EF4-FFF2-40B4-BE49-F238E27FC236}">
                <a16:creationId xmlns:a16="http://schemas.microsoft.com/office/drawing/2014/main" id="{A5CBF631-F761-403C-A46A-49D9DA64A6A6}"/>
              </a:ext>
            </a:extLst>
          </p:cNvPr>
          <p:cNvSpPr txBox="1">
            <a:spLocks noChangeArrowheads="1"/>
          </p:cNvSpPr>
          <p:nvPr/>
        </p:nvSpPr>
        <p:spPr bwMode="auto">
          <a:xfrm>
            <a:off x="1828800" y="1828801"/>
            <a:ext cx="86106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just" eaLnBrk="1" hangingPunct="1">
              <a:spcBef>
                <a:spcPct val="50000"/>
              </a:spcBef>
            </a:pPr>
            <a:r>
              <a:rPr lang="tr-TR" altLang="tr-TR" sz="2800" b="0" i="0"/>
              <a:t>ifadesi istatistikte bir çok formülde kullanılır ve </a:t>
            </a:r>
            <a:br>
              <a:rPr lang="tr-TR" altLang="tr-TR" sz="2800" b="0" i="0"/>
            </a:br>
            <a:r>
              <a:rPr lang="tr-TR" altLang="tr-TR" sz="2800"/>
              <a:t>kareler toplamı</a:t>
            </a:r>
            <a:r>
              <a:rPr lang="tr-TR" altLang="tr-TR" sz="2800" b="0" i="0"/>
              <a:t> olarak adlandırılır. </a:t>
            </a:r>
          </a:p>
          <a:p>
            <a:pPr algn="just" eaLnBrk="1" hangingPunct="1">
              <a:spcBef>
                <a:spcPct val="50000"/>
              </a:spcBef>
            </a:pPr>
            <a:endParaRPr lang="tr-TR" altLang="tr-TR" sz="2800" b="0" i="0"/>
          </a:p>
          <a:p>
            <a:pPr algn="just" eaLnBrk="1" hangingPunct="1">
              <a:spcBef>
                <a:spcPct val="50000"/>
              </a:spcBef>
              <a:buFontTx/>
              <a:buChar char="•"/>
            </a:pPr>
            <a:r>
              <a:rPr lang="tr-TR" altLang="tr-TR" sz="2800" b="0" i="0"/>
              <a:t> Matematiksel olarak hesaplama kolaylığı sağlaması açısından formüllerde kareler toplamının açılımı olan aşağıdaki eşitlik kullanılabilir. </a:t>
            </a:r>
          </a:p>
        </p:txBody>
      </p:sp>
      <p:graphicFrame>
        <p:nvGraphicFramePr>
          <p:cNvPr id="33795" name="Object 4">
            <a:extLst>
              <a:ext uri="{FF2B5EF4-FFF2-40B4-BE49-F238E27FC236}">
                <a16:creationId xmlns:a16="http://schemas.microsoft.com/office/drawing/2014/main" id="{2B893DB9-6594-4653-B878-C295277F69F6}"/>
              </a:ext>
            </a:extLst>
          </p:cNvPr>
          <p:cNvGraphicFramePr>
            <a:graphicFrameLocks noGrp="1" noChangeAspect="1"/>
          </p:cNvGraphicFramePr>
          <p:nvPr>
            <p:ph sz="half" idx="2"/>
          </p:nvPr>
        </p:nvGraphicFramePr>
        <p:xfrm>
          <a:off x="3581400" y="4984751"/>
          <a:ext cx="4876800" cy="1414463"/>
        </p:xfrm>
        <a:graphic>
          <a:graphicData uri="http://schemas.openxmlformats.org/presentationml/2006/ole">
            <mc:AlternateContent xmlns:mc="http://schemas.openxmlformats.org/markup-compatibility/2006">
              <mc:Choice xmlns:v="urn:schemas-microsoft-com:vml" Requires="v">
                <p:oleObj spid="_x0000_s7273" name="Denklem" r:id="rId5" imgW="2539800" imgH="736560" progId="Equation.3">
                  <p:embed/>
                </p:oleObj>
              </mc:Choice>
              <mc:Fallback>
                <p:oleObj name="Denklem" r:id="rId5" imgW="2539800" imgH="736560" progId="Equation.3">
                  <p:embed/>
                  <p:pic>
                    <p:nvPicPr>
                      <p:cNvPr id="33795" name="Object 4">
                        <a:extLst>
                          <a:ext uri="{FF2B5EF4-FFF2-40B4-BE49-F238E27FC236}">
                            <a16:creationId xmlns:a16="http://schemas.microsoft.com/office/drawing/2014/main" id="{2B893DB9-6594-4653-B878-C295277F69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984751"/>
                        <a:ext cx="4876800" cy="141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8 Slayt Numarası Yer Tutucusu">
            <a:extLst>
              <a:ext uri="{FF2B5EF4-FFF2-40B4-BE49-F238E27FC236}">
                <a16:creationId xmlns:a16="http://schemas.microsoft.com/office/drawing/2014/main" id="{BB78847A-2B06-40C4-A571-D2FA9429DB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eaLnBrk="1" hangingPunct="1"/>
            <a:fld id="{D6E63A75-F43A-48FE-99CC-840504AE4F2C}" type="slidenum">
              <a:rPr lang="tr-TR" altLang="tr-TR" b="0" i="0"/>
              <a:pPr eaLnBrk="1" hangingPunct="1"/>
              <a:t>49</a:t>
            </a:fld>
            <a:endParaRPr lang="tr-TR" altLang="tr-TR" b="0" i="0"/>
          </a:p>
        </p:txBody>
      </p:sp>
      <p:graphicFrame>
        <p:nvGraphicFramePr>
          <p:cNvPr id="34818" name="Object 2">
            <a:extLst>
              <a:ext uri="{FF2B5EF4-FFF2-40B4-BE49-F238E27FC236}">
                <a16:creationId xmlns:a16="http://schemas.microsoft.com/office/drawing/2014/main" id="{A7BCE6C6-521B-4DF0-B1DA-CCFAA8BF21FB}"/>
              </a:ext>
            </a:extLst>
          </p:cNvPr>
          <p:cNvGraphicFramePr>
            <a:graphicFrameLocks noGrp="1" noChangeAspect="1"/>
          </p:cNvGraphicFramePr>
          <p:nvPr>
            <p:ph sz="quarter" idx="1"/>
          </p:nvPr>
        </p:nvGraphicFramePr>
        <p:xfrm>
          <a:off x="6019800" y="152401"/>
          <a:ext cx="2400300" cy="1439863"/>
        </p:xfrm>
        <a:graphic>
          <a:graphicData uri="http://schemas.openxmlformats.org/presentationml/2006/ole">
            <mc:AlternateContent xmlns:mc="http://schemas.openxmlformats.org/markup-compatibility/2006">
              <mc:Choice xmlns:v="urn:schemas-microsoft-com:vml" Requires="v">
                <p:oleObj spid="_x0000_s8347" name="Denklem" r:id="rId3" imgW="1714320" imgH="1028520" progId="Equation.3">
                  <p:embed/>
                </p:oleObj>
              </mc:Choice>
              <mc:Fallback>
                <p:oleObj name="Denklem" r:id="rId3" imgW="1714320" imgH="1028520" progId="Equation.3">
                  <p:embed/>
                  <p:pic>
                    <p:nvPicPr>
                      <p:cNvPr id="34818" name="Object 2">
                        <a:extLst>
                          <a:ext uri="{FF2B5EF4-FFF2-40B4-BE49-F238E27FC236}">
                            <a16:creationId xmlns:a16="http://schemas.microsoft.com/office/drawing/2014/main" id="{A7BCE6C6-521B-4DF0-B1DA-CCFAA8BF21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52401"/>
                        <a:ext cx="2400300" cy="1439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19" name="Object 3">
            <a:extLst>
              <a:ext uri="{FF2B5EF4-FFF2-40B4-BE49-F238E27FC236}">
                <a16:creationId xmlns:a16="http://schemas.microsoft.com/office/drawing/2014/main" id="{75925E81-1371-40F7-9572-3C820AC92AB6}"/>
              </a:ext>
            </a:extLst>
          </p:cNvPr>
          <p:cNvGraphicFramePr>
            <a:graphicFrameLocks noGrp="1" noChangeAspect="1"/>
          </p:cNvGraphicFramePr>
          <p:nvPr>
            <p:ph sz="quarter" idx="2"/>
          </p:nvPr>
        </p:nvGraphicFramePr>
        <p:xfrm>
          <a:off x="5867400" y="2057400"/>
          <a:ext cx="3111500" cy="1919288"/>
        </p:xfrm>
        <a:graphic>
          <a:graphicData uri="http://schemas.openxmlformats.org/presentationml/2006/ole">
            <mc:AlternateContent xmlns:mc="http://schemas.openxmlformats.org/markup-compatibility/2006">
              <mc:Choice xmlns:v="urn:schemas-microsoft-com:vml" Requires="v">
                <p:oleObj spid="_x0000_s8348" name="Denklem" r:id="rId5" imgW="2120760" imgH="1307880" progId="Equation.3">
                  <p:embed/>
                </p:oleObj>
              </mc:Choice>
              <mc:Fallback>
                <p:oleObj name="Denklem" r:id="rId5" imgW="2120760" imgH="1307880" progId="Equation.3">
                  <p:embed/>
                  <p:pic>
                    <p:nvPicPr>
                      <p:cNvPr id="34819" name="Object 3">
                        <a:extLst>
                          <a:ext uri="{FF2B5EF4-FFF2-40B4-BE49-F238E27FC236}">
                            <a16:creationId xmlns:a16="http://schemas.microsoft.com/office/drawing/2014/main" id="{75925E81-1371-40F7-9572-3C820AC92A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057400"/>
                        <a:ext cx="3111500" cy="191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0" name="Object 4">
            <a:extLst>
              <a:ext uri="{FF2B5EF4-FFF2-40B4-BE49-F238E27FC236}">
                <a16:creationId xmlns:a16="http://schemas.microsoft.com/office/drawing/2014/main" id="{B75376C8-D512-42AA-946A-9CDF36B600E4}"/>
              </a:ext>
            </a:extLst>
          </p:cNvPr>
          <p:cNvGraphicFramePr>
            <a:graphicFrameLocks noGrp="1" noChangeAspect="1"/>
          </p:cNvGraphicFramePr>
          <p:nvPr>
            <p:ph sz="quarter" idx="4"/>
          </p:nvPr>
        </p:nvGraphicFramePr>
        <p:xfrm>
          <a:off x="5867400" y="4040188"/>
          <a:ext cx="3200400" cy="2513012"/>
        </p:xfrm>
        <a:graphic>
          <a:graphicData uri="http://schemas.openxmlformats.org/presentationml/2006/ole">
            <mc:AlternateContent xmlns:mc="http://schemas.openxmlformats.org/markup-compatibility/2006">
              <mc:Choice xmlns:v="urn:schemas-microsoft-com:vml" Requires="v">
                <p:oleObj spid="_x0000_s8349" name="Equation" r:id="rId7" imgW="1650960" imgH="1295280" progId="Equation.3">
                  <p:embed/>
                </p:oleObj>
              </mc:Choice>
              <mc:Fallback>
                <p:oleObj name="Equation" r:id="rId7" imgW="1650960" imgH="1295280" progId="Equation.3">
                  <p:embed/>
                  <p:pic>
                    <p:nvPicPr>
                      <p:cNvPr id="34820" name="Object 4">
                        <a:extLst>
                          <a:ext uri="{FF2B5EF4-FFF2-40B4-BE49-F238E27FC236}">
                            <a16:creationId xmlns:a16="http://schemas.microsoft.com/office/drawing/2014/main" id="{B75376C8-D512-42AA-946A-9CDF36B600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4040188"/>
                        <a:ext cx="3200400" cy="2513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2" name="Text Box 5">
            <a:extLst>
              <a:ext uri="{FF2B5EF4-FFF2-40B4-BE49-F238E27FC236}">
                <a16:creationId xmlns:a16="http://schemas.microsoft.com/office/drawing/2014/main" id="{AF08B13E-D5A2-48AE-9DD7-12734831F284}"/>
              </a:ext>
            </a:extLst>
          </p:cNvPr>
          <p:cNvSpPr txBox="1">
            <a:spLocks noChangeArrowheads="1"/>
          </p:cNvSpPr>
          <p:nvPr/>
        </p:nvSpPr>
        <p:spPr bwMode="auto">
          <a:xfrm>
            <a:off x="1828800" y="3048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l">
              <a:spcBef>
                <a:spcPct val="50000"/>
              </a:spcBef>
            </a:pPr>
            <a:r>
              <a:rPr lang="tr-TR" altLang="tr-TR" sz="2400" b="0" i="0"/>
              <a:t>Gruplanmış Veriler İçin:</a:t>
            </a:r>
          </a:p>
        </p:txBody>
      </p:sp>
      <p:sp>
        <p:nvSpPr>
          <p:cNvPr id="34823" name="Text Box 6">
            <a:extLst>
              <a:ext uri="{FF2B5EF4-FFF2-40B4-BE49-F238E27FC236}">
                <a16:creationId xmlns:a16="http://schemas.microsoft.com/office/drawing/2014/main" id="{932C610B-B9ED-4CA8-9D60-1CEFBF5DF2C0}"/>
              </a:ext>
            </a:extLst>
          </p:cNvPr>
          <p:cNvSpPr txBox="1">
            <a:spLocks noChangeArrowheads="1"/>
          </p:cNvSpPr>
          <p:nvPr/>
        </p:nvSpPr>
        <p:spPr bwMode="auto">
          <a:xfrm>
            <a:off x="1828800" y="55626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l">
              <a:spcBef>
                <a:spcPct val="50000"/>
              </a:spcBef>
            </a:pPr>
            <a:r>
              <a:rPr lang="tr-TR" altLang="tr-TR" sz="2400" b="0" i="0"/>
              <a:t>Sınıflanmış Veriler İçin :</a:t>
            </a:r>
          </a:p>
        </p:txBody>
      </p:sp>
      <p:sp>
        <p:nvSpPr>
          <p:cNvPr id="34824" name="Text Box 7">
            <a:extLst>
              <a:ext uri="{FF2B5EF4-FFF2-40B4-BE49-F238E27FC236}">
                <a16:creationId xmlns:a16="http://schemas.microsoft.com/office/drawing/2014/main" id="{649A29A0-12E0-40D5-AE80-117435F0ED71}"/>
              </a:ext>
            </a:extLst>
          </p:cNvPr>
          <p:cNvSpPr txBox="1">
            <a:spLocks noChangeArrowheads="1"/>
          </p:cNvSpPr>
          <p:nvPr/>
        </p:nvSpPr>
        <p:spPr bwMode="auto">
          <a:xfrm>
            <a:off x="1905000" y="9144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l">
              <a:spcBef>
                <a:spcPct val="50000"/>
              </a:spcBef>
            </a:pPr>
            <a:r>
              <a:rPr lang="tr-TR" altLang="tr-TR" sz="2400" b="0" i="0"/>
              <a:t>Basit Veriler İçin: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4DF9D9-30AF-4A6B-B390-35F419494BA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EFDBBC3-11CD-4AB3-A48F-09FD74D77223}"/>
              </a:ext>
            </a:extLst>
          </p:cNvPr>
          <p:cNvSpPr>
            <a:spLocks noGrp="1"/>
          </p:cNvSpPr>
          <p:nvPr>
            <p:ph idx="1"/>
          </p:nvPr>
        </p:nvSpPr>
        <p:spPr/>
        <p:txBody>
          <a:bodyPr/>
          <a:lstStyle/>
          <a:p>
            <a:pPr marL="0" indent="0">
              <a:buNone/>
            </a:pPr>
            <a:r>
              <a:rPr lang="tr-TR" dirty="0"/>
              <a:t>Veri grubundaki veya serideki her bir değeri hesaba katarak belirlenen ortalamalardır. Değerlerden birinin değişmesi durumunda ortalama değer de değişir. Bu sebeple analitik (parametrik) ortalamaların tamamı serideki aşırı uçlardan etkilenirler. Parametrik ortalamalar, basit ve sınıflandırılmış seriler için kesin, gruplandırılmış seriler için yaklaşık sonuçlar verir</a:t>
            </a:r>
          </a:p>
          <a:p>
            <a:endParaRPr lang="tr-TR" dirty="0"/>
          </a:p>
        </p:txBody>
      </p:sp>
    </p:spTree>
    <p:extLst>
      <p:ext uri="{BB962C8B-B14F-4D97-AF65-F5344CB8AC3E}">
        <p14:creationId xmlns:p14="http://schemas.microsoft.com/office/powerpoint/2010/main" val="34327197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D4A6CC14-3F4A-4D66-AB13-AF2C211309E0}"/>
              </a:ext>
            </a:extLst>
          </p:cNvPr>
          <p:cNvSpPr>
            <a:spLocks noGrp="1" noChangeArrowheads="1"/>
          </p:cNvSpPr>
          <p:nvPr>
            <p:ph type="title"/>
          </p:nvPr>
        </p:nvSpPr>
        <p:spPr>
          <a:xfrm>
            <a:off x="1524000" y="274638"/>
            <a:ext cx="8915400" cy="1143000"/>
          </a:xfrm>
          <a:noFill/>
        </p:spPr>
        <p:txBody>
          <a:bodyPr/>
          <a:lstStyle/>
          <a:p>
            <a:pPr algn="just"/>
            <a:r>
              <a:rPr lang="tr-TR" altLang="tr-TR" sz="2200" b="1"/>
              <a:t>Örnek:</a:t>
            </a:r>
            <a:r>
              <a:rPr lang="tr-TR" altLang="tr-TR" sz="2200"/>
              <a:t> Bir un fabrikasının satış mağazasında bir gün içinde satılan un paketlerinin gramajlarına göre göre satış adetleri aşağıda verilmiştir. Buna göre veri seti için varyans değerlerini hesaplayınız.</a:t>
            </a:r>
            <a:r>
              <a:rPr lang="tr-TR" altLang="tr-TR" sz="2400"/>
              <a:t> </a:t>
            </a:r>
            <a:endParaRPr lang="tr-TR" altLang="tr-TR" sz="4000"/>
          </a:p>
        </p:txBody>
      </p:sp>
      <p:graphicFrame>
        <p:nvGraphicFramePr>
          <p:cNvPr id="179310" name="Group 110">
            <a:extLst>
              <a:ext uri="{FF2B5EF4-FFF2-40B4-BE49-F238E27FC236}">
                <a16:creationId xmlns:a16="http://schemas.microsoft.com/office/drawing/2014/main" id="{B3E4C2D1-CFCE-4D70-BF39-C34E356EFFCB}"/>
              </a:ext>
            </a:extLst>
          </p:cNvPr>
          <p:cNvGraphicFramePr>
            <a:graphicFrameLocks noGrp="1"/>
          </p:cNvGraphicFramePr>
          <p:nvPr>
            <p:ph sz="half" idx="1"/>
          </p:nvPr>
        </p:nvGraphicFramePr>
        <p:xfrm>
          <a:off x="3733800" y="1447800"/>
          <a:ext cx="5486400" cy="3048000"/>
        </p:xfrm>
        <a:graphic>
          <a:graphicData uri="http://schemas.openxmlformats.org/drawingml/2006/table">
            <a:tbl>
              <a:tblPr/>
              <a:tblGrid>
                <a:gridCol w="1468438">
                  <a:extLst>
                    <a:ext uri="{9D8B030D-6E8A-4147-A177-3AD203B41FA5}">
                      <a16:colId xmlns:a16="http://schemas.microsoft.com/office/drawing/2014/main" val="20000"/>
                    </a:ext>
                  </a:extLst>
                </a:gridCol>
                <a:gridCol w="2166937">
                  <a:extLst>
                    <a:ext uri="{9D8B030D-6E8A-4147-A177-3AD203B41FA5}">
                      <a16:colId xmlns:a16="http://schemas.microsoft.com/office/drawing/2014/main" val="20001"/>
                    </a:ext>
                  </a:extLst>
                </a:gridCol>
                <a:gridCol w="877888">
                  <a:extLst>
                    <a:ext uri="{9D8B030D-6E8A-4147-A177-3AD203B41FA5}">
                      <a16:colId xmlns:a16="http://schemas.microsoft.com/office/drawing/2014/main" val="20002"/>
                    </a:ext>
                  </a:extLst>
                </a:gridCol>
                <a:gridCol w="973137">
                  <a:extLst>
                    <a:ext uri="{9D8B030D-6E8A-4147-A177-3AD203B41FA5}">
                      <a16:colId xmlns:a16="http://schemas.microsoft.com/office/drawing/2014/main" val="20003"/>
                    </a:ext>
                  </a:extLst>
                </a:gridCol>
              </a:tblGrid>
              <a:tr h="371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dirty="0">
                          <a:ln>
                            <a:noFill/>
                          </a:ln>
                          <a:solidFill>
                            <a:schemeClr val="tx1"/>
                          </a:solidFill>
                          <a:effectLst/>
                          <a:latin typeface="Arial" pitchFamily="34" charset="0"/>
                        </a:rPr>
                        <a:t>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a:ln>
                            <a:noFill/>
                          </a:ln>
                          <a:solidFill>
                            <a:schemeClr val="tx1"/>
                          </a:solidFill>
                          <a:effectLst/>
                          <a:latin typeface="Arial" pitchFamily="34" charset="0"/>
                        </a:rPr>
                        <a:t>Satış adedi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a:ln>
                            <a:noFill/>
                          </a:ln>
                          <a:solidFill>
                            <a:schemeClr val="tx1"/>
                          </a:solidFill>
                          <a:effectLst/>
                          <a:latin typeface="Arial" pitchFamily="34" charset="0"/>
                          <a:cs typeface="Arial" pitchFamily="34" charset="0"/>
                        </a:rPr>
                        <a:t>x</a:t>
                      </a:r>
                      <a:r>
                        <a:rPr kumimoji="0" lang="tr-TR" sz="1900" b="1" i="1" u="none" strike="noStrike" cap="none" normalizeH="0" baseline="-25000">
                          <a:ln>
                            <a:noFill/>
                          </a:ln>
                          <a:solidFill>
                            <a:schemeClr val="tx1"/>
                          </a:solidFill>
                          <a:effectLst/>
                          <a:latin typeface="Arial" pitchFamily="34" charset="0"/>
                          <a:cs typeface="Arial" pitchFamily="34" charset="0"/>
                        </a:rPr>
                        <a:t>i</a:t>
                      </a:r>
                      <a:r>
                        <a:rPr kumimoji="0" lang="tr-TR" sz="1900" b="1" i="1" u="none" strike="noStrike" cap="none" normalizeH="0" baseline="0">
                          <a:ln>
                            <a:noFill/>
                          </a:ln>
                          <a:solidFill>
                            <a:schemeClr val="tx1"/>
                          </a:solidFill>
                          <a:effectLst/>
                          <a:latin typeface="Arial" pitchFamily="34" charset="0"/>
                          <a:cs typeface="Arial" pitchFamily="34" charset="0"/>
                        </a:rPr>
                        <a:t>.f</a:t>
                      </a:r>
                      <a:r>
                        <a:rPr kumimoji="0" lang="tr-TR" sz="1900" b="1" i="1" u="none" strike="noStrike" cap="none" normalizeH="0" baseline="-25000">
                          <a:ln>
                            <a:noFill/>
                          </a:ln>
                          <a:solidFill>
                            <a:schemeClr val="tx1"/>
                          </a:solidFill>
                          <a:effectLst/>
                          <a:latin typeface="Arial" pitchFamily="34" charset="0"/>
                          <a:cs typeface="Arial" pitchFamily="34"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a:ln>
                            <a:noFill/>
                          </a:ln>
                          <a:solidFill>
                            <a:schemeClr val="tx1"/>
                          </a:solidFill>
                          <a:effectLst/>
                          <a:latin typeface="Arial" pitchFamily="34" charset="0"/>
                          <a:cs typeface="Arial" pitchFamily="34" charset="0"/>
                        </a:rPr>
                        <a:t>x</a:t>
                      </a:r>
                      <a:r>
                        <a:rPr kumimoji="0" lang="tr-TR" sz="1900" b="1" i="1" u="none" strike="noStrike" cap="none" normalizeH="0" baseline="30000">
                          <a:ln>
                            <a:noFill/>
                          </a:ln>
                          <a:solidFill>
                            <a:schemeClr val="tx1"/>
                          </a:solidFill>
                          <a:effectLst/>
                          <a:latin typeface="Arial" pitchFamily="34" charset="0"/>
                          <a:cs typeface="Arial" pitchFamily="34" charset="0"/>
                        </a:rPr>
                        <a:t>2</a:t>
                      </a:r>
                      <a:r>
                        <a:rPr kumimoji="0" lang="tr-TR" sz="1900" b="1" i="1" u="none" strike="noStrike" cap="none" normalizeH="0" baseline="-25000">
                          <a:ln>
                            <a:noFill/>
                          </a:ln>
                          <a:solidFill>
                            <a:schemeClr val="tx1"/>
                          </a:solidFill>
                          <a:effectLst/>
                          <a:latin typeface="Arial" pitchFamily="34" charset="0"/>
                          <a:cs typeface="Arial" pitchFamily="34" charset="0"/>
                        </a:rPr>
                        <a:t>i</a:t>
                      </a:r>
                      <a:r>
                        <a:rPr kumimoji="0" lang="tr-TR" sz="1900" b="1" i="1" u="none" strike="noStrike" cap="none" normalizeH="0" baseline="0">
                          <a:ln>
                            <a:noFill/>
                          </a:ln>
                          <a:solidFill>
                            <a:schemeClr val="tx1"/>
                          </a:solidFill>
                          <a:effectLst/>
                          <a:latin typeface="Arial" pitchFamily="34" charset="0"/>
                          <a:cs typeface="Arial" pitchFamily="34" charset="0"/>
                        </a:rPr>
                        <a:t>.f</a:t>
                      </a:r>
                      <a:r>
                        <a:rPr kumimoji="0" lang="tr-TR" sz="1900" b="1" i="1" u="none" strike="noStrike" cap="none" normalizeH="0" baseline="-25000">
                          <a:ln>
                            <a:noFill/>
                          </a:ln>
                          <a:solidFill>
                            <a:schemeClr val="tx1"/>
                          </a:solidFill>
                          <a:effectLst/>
                          <a:latin typeface="Arial" pitchFamily="34" charset="0"/>
                          <a:cs typeface="Arial" pitchFamily="34" charset="0"/>
                        </a:rPr>
                        <a: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dirty="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dirty="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dirty="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dirty="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a:ln>
                            <a:noFill/>
                          </a:ln>
                          <a:solidFill>
                            <a:schemeClr val="tx1"/>
                          </a:solidFill>
                          <a:effectLst/>
                          <a:latin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dirty="0">
                          <a:ln>
                            <a:noFill/>
                          </a:ln>
                          <a:solidFill>
                            <a:schemeClr val="tx1"/>
                          </a:solidFill>
                          <a:effectLst/>
                          <a:latin typeface="Arial" pitchFamily="34"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dirty="0">
                          <a:ln>
                            <a:noFill/>
                          </a:ln>
                          <a:solidFill>
                            <a:schemeClr val="tx1"/>
                          </a:solidFill>
                          <a:effectLst/>
                          <a:latin typeface="Arial" pitchFamily="34" charset="0"/>
                        </a:rPr>
                        <a:t>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dirty="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a:ln>
                            <a:noFill/>
                          </a:ln>
                          <a:solidFill>
                            <a:schemeClr val="tx1"/>
                          </a:solidFill>
                          <a:effectLst/>
                          <a:latin typeface="Arial" pitchFamily="34"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dirty="0">
                          <a:ln>
                            <a:noFill/>
                          </a:ln>
                          <a:solidFill>
                            <a:schemeClr val="tx1"/>
                          </a:solidFill>
                          <a:effectLst/>
                          <a:latin typeface="Arial" pitchFamily="34" charset="0"/>
                        </a:rPr>
                        <a:t>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dirty="0">
                          <a:ln>
                            <a:noFill/>
                          </a:ln>
                          <a:solidFill>
                            <a:schemeClr val="tx1"/>
                          </a:solidFill>
                          <a:effectLst/>
                          <a:latin typeface="Arial" pitchFamily="34" charset="0"/>
                        </a:rPr>
                        <a:t>315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dirty="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a:ln>
                            <a:noFill/>
                          </a:ln>
                          <a:solidFill>
                            <a:schemeClr val="tx1"/>
                          </a:solidFill>
                          <a:effectLst/>
                          <a:latin typeface="Arial"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dirty="0">
                          <a:ln>
                            <a:noFill/>
                          </a:ln>
                          <a:solidFill>
                            <a:schemeClr val="tx1"/>
                          </a:solidFill>
                          <a:effectLst/>
                          <a:latin typeface="Arial" pitchFamily="34" charset="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dirty="0">
                          <a:ln>
                            <a:noFill/>
                          </a:ln>
                          <a:solidFill>
                            <a:schemeClr val="tx1"/>
                          </a:solidFill>
                          <a:effectLst/>
                          <a:latin typeface="Arial" pitchFamily="34" charset="0"/>
                        </a:rPr>
                        <a:t>224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dirty="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a:ln>
                            <a:noFill/>
                          </a:ln>
                          <a:solidFill>
                            <a:schemeClr val="tx1"/>
                          </a:solidFill>
                          <a:effectLst/>
                          <a:latin typeface="Arial"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dirty="0">
                          <a:ln>
                            <a:noFill/>
                          </a:ln>
                          <a:solidFill>
                            <a:schemeClr val="tx1"/>
                          </a:solidFill>
                          <a:effectLst/>
                          <a:latin typeface="Arial" pitchFamily="34"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dirty="0">
                          <a:ln>
                            <a:noFill/>
                          </a:ln>
                          <a:solidFill>
                            <a:schemeClr val="tx1"/>
                          </a:solidFill>
                          <a:effectLst/>
                          <a:latin typeface="Arial" pitchFamily="34" charset="0"/>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1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dirty="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dirty="0">
                          <a:ln>
                            <a:noFill/>
                          </a:ln>
                          <a:solidFill>
                            <a:schemeClr val="tx1"/>
                          </a:solidFill>
                          <a:effectLst/>
                          <a:latin typeface="Arial" pitchFamily="34"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dirty="0">
                          <a:ln>
                            <a:noFill/>
                          </a:ln>
                          <a:solidFill>
                            <a:schemeClr val="tx1"/>
                          </a:solidFill>
                          <a:effectLst/>
                          <a:latin typeface="Arial" pitchFamily="34" charset="0"/>
                        </a:rPr>
                        <a:t>216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97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a:ln>
                            <a:noFill/>
                          </a:ln>
                          <a:solidFill>
                            <a:schemeClr val="tx1"/>
                          </a:solidFill>
                          <a:effectLst/>
                          <a:latin typeface="Arial" pitchFamily="34" charset="0"/>
                        </a:rPr>
                        <a:t>toplam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a:ln>
                            <a:noFill/>
                          </a:ln>
                          <a:solidFill>
                            <a:schemeClr val="tx1"/>
                          </a:solidFill>
                          <a:effectLst/>
                          <a:latin typeface="Arial" pitchFamily="34"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dirty="0">
                          <a:ln>
                            <a:noFill/>
                          </a:ln>
                          <a:solidFill>
                            <a:schemeClr val="tx1"/>
                          </a:solidFill>
                          <a:effectLst/>
                          <a:latin typeface="Arial" pitchFamily="34" charset="0"/>
                        </a:rPr>
                        <a:t>266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dirty="0">
                          <a:ln>
                            <a:noFill/>
                          </a:ln>
                          <a:solidFill>
                            <a:schemeClr val="tx1"/>
                          </a:solidFill>
                          <a:effectLst/>
                          <a:latin typeface="Arial" pitchFamily="34" charset="0"/>
                        </a:rPr>
                        <a:t>1008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5891" name="Rectangle 52">
            <a:extLst>
              <a:ext uri="{FF2B5EF4-FFF2-40B4-BE49-F238E27FC236}">
                <a16:creationId xmlns:a16="http://schemas.microsoft.com/office/drawing/2014/main" id="{BC28F5BB-D7C7-4FCB-836C-1EB177A49872}"/>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eaLnBrk="1" hangingPunct="1"/>
            <a:endParaRPr lang="tr-TR" altLang="tr-TR"/>
          </a:p>
        </p:txBody>
      </p:sp>
      <p:graphicFrame>
        <p:nvGraphicFramePr>
          <p:cNvPr id="35842" name="Object 51">
            <a:extLst>
              <a:ext uri="{FF2B5EF4-FFF2-40B4-BE49-F238E27FC236}">
                <a16:creationId xmlns:a16="http://schemas.microsoft.com/office/drawing/2014/main" id="{46015487-825D-43C5-AEF2-019B68D4C843}"/>
              </a:ext>
            </a:extLst>
          </p:cNvPr>
          <p:cNvGraphicFramePr>
            <a:graphicFrameLocks noChangeAspect="1"/>
          </p:cNvGraphicFramePr>
          <p:nvPr/>
        </p:nvGraphicFramePr>
        <p:xfrm>
          <a:off x="2971800" y="4800600"/>
          <a:ext cx="6172200" cy="1600200"/>
        </p:xfrm>
        <a:graphic>
          <a:graphicData uri="http://schemas.openxmlformats.org/presentationml/2006/ole">
            <mc:AlternateContent xmlns:mc="http://schemas.openxmlformats.org/markup-compatibility/2006">
              <mc:Choice xmlns:v="urn:schemas-microsoft-com:vml" Requires="v">
                <p:oleObj spid="_x0000_s9269" name="Denklem" r:id="rId3" imgW="3517900" imgH="1397000" progId="Equation.3">
                  <p:embed/>
                </p:oleObj>
              </mc:Choice>
              <mc:Fallback>
                <p:oleObj name="Denklem" r:id="rId3" imgW="3517900" imgH="1397000" progId="Equation.3">
                  <p:embed/>
                  <p:pic>
                    <p:nvPicPr>
                      <p:cNvPr id="35842" name="Object 51">
                        <a:extLst>
                          <a:ext uri="{FF2B5EF4-FFF2-40B4-BE49-F238E27FC236}">
                            <a16:creationId xmlns:a16="http://schemas.microsoft.com/office/drawing/2014/main" id="{46015487-825D-43C5-AEF2-019B68D4C8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800600"/>
                        <a:ext cx="6172200"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7 Slayt Numarası Yer Tutucusu">
            <a:extLst>
              <a:ext uri="{FF2B5EF4-FFF2-40B4-BE49-F238E27FC236}">
                <a16:creationId xmlns:a16="http://schemas.microsoft.com/office/drawing/2014/main" id="{E5046CD4-2E05-4E6D-9D4B-A30E2787431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eaLnBrk="1" hangingPunct="1"/>
            <a:fld id="{6881B45C-A382-4ECD-A336-FA21A461B178}" type="slidenum">
              <a:rPr lang="tr-TR" altLang="tr-TR" b="0" i="0"/>
              <a:pPr eaLnBrk="1" hangingPunct="1"/>
              <a:t>51</a:t>
            </a:fld>
            <a:endParaRPr lang="tr-TR" altLang="tr-TR" b="0" i="0"/>
          </a:p>
        </p:txBody>
      </p:sp>
      <p:sp>
        <p:nvSpPr>
          <p:cNvPr id="84995" name="Rectangle 2">
            <a:extLst>
              <a:ext uri="{FF2B5EF4-FFF2-40B4-BE49-F238E27FC236}">
                <a16:creationId xmlns:a16="http://schemas.microsoft.com/office/drawing/2014/main" id="{14407CAA-5C20-4EEB-BCE7-F1A7285FA5A9}"/>
              </a:ext>
            </a:extLst>
          </p:cNvPr>
          <p:cNvSpPr>
            <a:spLocks noGrp="1" noChangeArrowheads="1"/>
          </p:cNvSpPr>
          <p:nvPr>
            <p:ph type="title"/>
          </p:nvPr>
        </p:nvSpPr>
        <p:spPr>
          <a:xfrm>
            <a:off x="1752600" y="198438"/>
            <a:ext cx="8229600" cy="868362"/>
          </a:xfrm>
        </p:spPr>
        <p:txBody>
          <a:bodyPr/>
          <a:lstStyle/>
          <a:p>
            <a:pPr eaLnBrk="1" hangingPunct="1"/>
            <a:r>
              <a:rPr lang="tr-TR" altLang="tr-TR" b="1">
                <a:solidFill>
                  <a:schemeClr val="accent2"/>
                </a:solidFill>
              </a:rPr>
              <a:t>10) Standart Sapma</a:t>
            </a:r>
            <a:r>
              <a:rPr lang="tr-TR" altLang="tr-TR"/>
              <a:t> </a:t>
            </a:r>
            <a:endParaRPr lang="en-US" altLang="tr-TR"/>
          </a:p>
        </p:txBody>
      </p:sp>
      <p:sp>
        <p:nvSpPr>
          <p:cNvPr id="84996" name="Rectangle 3">
            <a:extLst>
              <a:ext uri="{FF2B5EF4-FFF2-40B4-BE49-F238E27FC236}">
                <a16:creationId xmlns:a16="http://schemas.microsoft.com/office/drawing/2014/main" id="{687D378D-E659-42C4-BC90-87F265B46EAE}"/>
              </a:ext>
            </a:extLst>
          </p:cNvPr>
          <p:cNvSpPr>
            <a:spLocks noGrp="1" noChangeArrowheads="1"/>
          </p:cNvSpPr>
          <p:nvPr>
            <p:ph type="body" sz="half" idx="1"/>
          </p:nvPr>
        </p:nvSpPr>
        <p:spPr>
          <a:xfrm>
            <a:off x="1752600" y="1219200"/>
            <a:ext cx="8686800" cy="5334000"/>
          </a:xfrm>
        </p:spPr>
        <p:txBody>
          <a:bodyPr/>
          <a:lstStyle/>
          <a:p>
            <a:pPr marL="0" indent="0" algn="just"/>
            <a:r>
              <a:rPr lang="tr-TR" altLang="tr-TR"/>
              <a:t>  Varyans hesaplanırken kullanılan verilerin kareleri alındığında mevcut ölçü biriminin de karesi alınmış olur.</a:t>
            </a:r>
          </a:p>
          <a:p>
            <a:pPr marL="0" indent="0" algn="just">
              <a:buNone/>
            </a:pPr>
            <a:endParaRPr lang="tr-TR" altLang="tr-TR"/>
          </a:p>
          <a:p>
            <a:pPr marL="0" indent="0" algn="just"/>
            <a:r>
              <a:rPr lang="tr-TR" altLang="tr-TR"/>
              <a:t> </a:t>
            </a:r>
            <a:r>
              <a:rPr lang="tr-TR" altLang="tr-TR" b="1"/>
              <a:t>Örnek: kg</a:t>
            </a:r>
            <a:r>
              <a:rPr lang="tr-TR" altLang="tr-TR" b="1" baseline="30000"/>
              <a:t>2</a:t>
            </a:r>
            <a:r>
              <a:rPr lang="tr-TR" altLang="tr-TR" b="1"/>
              <a:t>, cm</a:t>
            </a:r>
            <a:r>
              <a:rPr lang="tr-TR" altLang="tr-TR" b="1" baseline="30000"/>
              <a:t>2  </a:t>
            </a:r>
            <a:r>
              <a:rPr lang="tr-TR" altLang="tr-TR" b="1"/>
              <a:t>gibi.</a:t>
            </a:r>
          </a:p>
          <a:p>
            <a:pPr marL="0" indent="0" algn="just"/>
            <a:endParaRPr lang="tr-TR" altLang="tr-TR"/>
          </a:p>
          <a:p>
            <a:pPr marL="0" indent="0" algn="just"/>
            <a:r>
              <a:rPr lang="tr-TR" altLang="tr-TR"/>
              <a:t> Bu nitelendirme veriler açısından bir anlam taşımayacağından varyans yerine ortalama etrafındaki değişimin bir ölçüsü olarak onun pozitif karekökü olan </a:t>
            </a:r>
            <a:r>
              <a:rPr lang="tr-TR" altLang="tr-TR" b="1" i="1"/>
              <a:t>standart sapma</a:t>
            </a:r>
            <a:r>
              <a:rPr lang="tr-TR" altLang="tr-TR"/>
              <a:t> kullanılır.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8 Slayt Numarası Yer Tutucusu">
            <a:extLst>
              <a:ext uri="{FF2B5EF4-FFF2-40B4-BE49-F238E27FC236}">
                <a16:creationId xmlns:a16="http://schemas.microsoft.com/office/drawing/2014/main" id="{D8F770A8-C901-47FA-A44D-D495935922D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eaLnBrk="1" hangingPunct="1"/>
            <a:fld id="{AE52AEBD-E371-4B2A-9D4C-BDEDDEAF5BE9}" type="slidenum">
              <a:rPr lang="tr-TR" altLang="tr-TR" b="0" i="0"/>
              <a:pPr eaLnBrk="1" hangingPunct="1"/>
              <a:t>52</a:t>
            </a:fld>
            <a:endParaRPr lang="tr-TR" altLang="tr-TR" b="0" i="0"/>
          </a:p>
        </p:txBody>
      </p:sp>
      <p:sp>
        <p:nvSpPr>
          <p:cNvPr id="37896" name="Text Box 2">
            <a:extLst>
              <a:ext uri="{FF2B5EF4-FFF2-40B4-BE49-F238E27FC236}">
                <a16:creationId xmlns:a16="http://schemas.microsoft.com/office/drawing/2014/main" id="{AD7CEB88-081E-4A54-8CA4-E98660F1BAAD}"/>
              </a:ext>
            </a:extLst>
          </p:cNvPr>
          <p:cNvSpPr txBox="1">
            <a:spLocks noChangeArrowheads="1"/>
          </p:cNvSpPr>
          <p:nvPr/>
        </p:nvSpPr>
        <p:spPr bwMode="auto">
          <a:xfrm>
            <a:off x="2057400" y="609601"/>
            <a:ext cx="73914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l">
              <a:spcBef>
                <a:spcPct val="50000"/>
              </a:spcBef>
            </a:pPr>
            <a:r>
              <a:rPr lang="tr-TR" altLang="tr-TR" sz="2400" b="0" i="0">
                <a:latin typeface="Times New Roman" panose="02020603050405020304" pitchFamily="18" charset="0"/>
                <a:cs typeface="Times New Roman" panose="02020603050405020304" pitchFamily="18" charset="0"/>
              </a:rPr>
              <a:t>Basit Veriler İçin:</a:t>
            </a:r>
          </a:p>
          <a:p>
            <a:pPr algn="l">
              <a:spcBef>
                <a:spcPct val="50000"/>
              </a:spcBef>
            </a:pPr>
            <a:r>
              <a:rPr lang="tr-TR" altLang="tr-TR" sz="2400" b="0" i="0">
                <a:latin typeface="Times New Roman" panose="02020603050405020304" pitchFamily="18" charset="0"/>
                <a:cs typeface="Times New Roman" panose="02020603050405020304" pitchFamily="18" charset="0"/>
              </a:rPr>
              <a:t>    Populasyon Standart Sapması: </a:t>
            </a:r>
          </a:p>
          <a:p>
            <a:pPr algn="l">
              <a:spcBef>
                <a:spcPct val="50000"/>
              </a:spcBef>
            </a:pPr>
            <a:r>
              <a:rPr lang="tr-TR" altLang="tr-TR" sz="2400" b="0" i="0">
                <a:latin typeface="Times New Roman" panose="02020603050405020304" pitchFamily="18" charset="0"/>
                <a:cs typeface="Times New Roman" panose="02020603050405020304" pitchFamily="18" charset="0"/>
              </a:rPr>
              <a:t>       </a:t>
            </a:r>
            <a:r>
              <a:rPr lang="tr-TR" altLang="tr-TR" sz="2000" b="0" i="0">
                <a:latin typeface="Times New Roman" panose="02020603050405020304" pitchFamily="18" charset="0"/>
                <a:cs typeface="Times New Roman" panose="02020603050405020304" pitchFamily="18" charset="0"/>
              </a:rPr>
              <a:t> : Populasyon Standart Sapması   N : Populasyon Hacmi</a:t>
            </a:r>
          </a:p>
          <a:p>
            <a:pPr algn="l">
              <a:spcBef>
                <a:spcPct val="50000"/>
              </a:spcBef>
            </a:pPr>
            <a:endParaRPr lang="tr-TR" altLang="tr-TR" sz="2000" b="0" i="0">
              <a:latin typeface="Times New Roman" panose="02020603050405020304" pitchFamily="18" charset="0"/>
              <a:cs typeface="Times New Roman" panose="02020603050405020304" pitchFamily="18" charset="0"/>
            </a:endParaRPr>
          </a:p>
          <a:p>
            <a:pPr algn="l">
              <a:spcBef>
                <a:spcPct val="50000"/>
              </a:spcBef>
            </a:pPr>
            <a:r>
              <a:rPr lang="tr-TR" altLang="tr-TR" sz="2000" b="0" i="0">
                <a:latin typeface="Times New Roman" panose="02020603050405020304" pitchFamily="18" charset="0"/>
                <a:cs typeface="Times New Roman" panose="02020603050405020304" pitchFamily="18" charset="0"/>
              </a:rPr>
              <a:t>    </a:t>
            </a:r>
            <a:r>
              <a:rPr lang="tr-TR" altLang="tr-TR" sz="2400" b="0" i="0">
                <a:latin typeface="Times New Roman" panose="02020603050405020304" pitchFamily="18" charset="0"/>
                <a:cs typeface="Times New Roman" panose="02020603050405020304" pitchFamily="18" charset="0"/>
              </a:rPr>
              <a:t>Örnek Standart Sapması </a:t>
            </a:r>
            <a:r>
              <a:rPr lang="tr-TR" altLang="tr-TR" sz="2400" b="0" i="0"/>
              <a:t>:        </a:t>
            </a:r>
          </a:p>
        </p:txBody>
      </p:sp>
      <p:sp>
        <p:nvSpPr>
          <p:cNvPr id="37897" name="Text Box 3">
            <a:extLst>
              <a:ext uri="{FF2B5EF4-FFF2-40B4-BE49-F238E27FC236}">
                <a16:creationId xmlns:a16="http://schemas.microsoft.com/office/drawing/2014/main" id="{AF3E6B8C-B518-47A1-AF7D-2E46A4FDD633}"/>
              </a:ext>
            </a:extLst>
          </p:cNvPr>
          <p:cNvSpPr txBox="1">
            <a:spLocks noChangeArrowheads="1"/>
          </p:cNvSpPr>
          <p:nvPr/>
        </p:nvSpPr>
        <p:spPr bwMode="auto">
          <a:xfrm>
            <a:off x="2362200" y="41148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l">
              <a:spcBef>
                <a:spcPct val="50000"/>
              </a:spcBef>
            </a:pPr>
            <a:r>
              <a:rPr lang="tr-TR" altLang="tr-TR" sz="2400" b="0" i="0">
                <a:latin typeface="Times New Roman" panose="02020603050405020304" pitchFamily="18" charset="0"/>
                <a:cs typeface="Times New Roman" panose="02020603050405020304" pitchFamily="18" charset="0"/>
              </a:rPr>
              <a:t>Gruplanmış Veriler İçin:</a:t>
            </a:r>
          </a:p>
        </p:txBody>
      </p:sp>
      <p:sp>
        <p:nvSpPr>
          <p:cNvPr id="37898" name="Text Box 4">
            <a:extLst>
              <a:ext uri="{FF2B5EF4-FFF2-40B4-BE49-F238E27FC236}">
                <a16:creationId xmlns:a16="http://schemas.microsoft.com/office/drawing/2014/main" id="{CF60EDEB-D767-4200-9E5C-F693959031D0}"/>
              </a:ext>
            </a:extLst>
          </p:cNvPr>
          <p:cNvSpPr txBox="1">
            <a:spLocks noChangeArrowheads="1"/>
          </p:cNvSpPr>
          <p:nvPr/>
        </p:nvSpPr>
        <p:spPr bwMode="auto">
          <a:xfrm>
            <a:off x="2362200" y="56388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l">
              <a:spcBef>
                <a:spcPct val="50000"/>
              </a:spcBef>
            </a:pPr>
            <a:r>
              <a:rPr lang="tr-TR" altLang="tr-TR" sz="2400" b="0" i="0">
                <a:latin typeface="Times New Roman" panose="02020603050405020304" pitchFamily="18" charset="0"/>
                <a:cs typeface="Times New Roman" panose="02020603050405020304" pitchFamily="18" charset="0"/>
              </a:rPr>
              <a:t>Sınıflanmış Veriler İçin :</a:t>
            </a:r>
          </a:p>
        </p:txBody>
      </p:sp>
      <p:graphicFrame>
        <p:nvGraphicFramePr>
          <p:cNvPr id="37890" name="Object 5">
            <a:extLst>
              <a:ext uri="{FF2B5EF4-FFF2-40B4-BE49-F238E27FC236}">
                <a16:creationId xmlns:a16="http://schemas.microsoft.com/office/drawing/2014/main" id="{EF928A48-D98E-43D6-A838-7E8AE2535515}"/>
              </a:ext>
            </a:extLst>
          </p:cNvPr>
          <p:cNvGraphicFramePr>
            <a:graphicFrameLocks noGrp="1" noChangeAspect="1"/>
          </p:cNvGraphicFramePr>
          <p:nvPr>
            <p:ph sz="quarter" idx="1"/>
          </p:nvPr>
        </p:nvGraphicFramePr>
        <p:xfrm>
          <a:off x="7094539" y="681039"/>
          <a:ext cx="2574925" cy="1144587"/>
        </p:xfrm>
        <a:graphic>
          <a:graphicData uri="http://schemas.openxmlformats.org/presentationml/2006/ole">
            <mc:AlternateContent xmlns:mc="http://schemas.openxmlformats.org/markup-compatibility/2006">
              <mc:Choice xmlns:v="urn:schemas-microsoft-com:vml" Requires="v">
                <p:oleObj spid="_x0000_s10497" name="Denklem" r:id="rId3" imgW="1143000" imgH="507960" progId="Equation.3">
                  <p:embed/>
                </p:oleObj>
              </mc:Choice>
              <mc:Fallback>
                <p:oleObj name="Denklem" r:id="rId3" imgW="1143000" imgH="507960" progId="Equation.3">
                  <p:embed/>
                  <p:pic>
                    <p:nvPicPr>
                      <p:cNvPr id="37890" name="Object 5">
                        <a:extLst>
                          <a:ext uri="{FF2B5EF4-FFF2-40B4-BE49-F238E27FC236}">
                            <a16:creationId xmlns:a16="http://schemas.microsoft.com/office/drawing/2014/main" id="{EF928A48-D98E-43D6-A838-7E8AE25355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4539" y="681039"/>
                        <a:ext cx="2574925" cy="1144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1" name="Object 6">
            <a:extLst>
              <a:ext uri="{FF2B5EF4-FFF2-40B4-BE49-F238E27FC236}">
                <a16:creationId xmlns:a16="http://schemas.microsoft.com/office/drawing/2014/main" id="{F762A162-30E7-40AB-89D8-1312ED1E1115}"/>
              </a:ext>
            </a:extLst>
          </p:cNvPr>
          <p:cNvGraphicFramePr>
            <a:graphicFrameLocks noGrp="1" noChangeAspect="1"/>
          </p:cNvGraphicFramePr>
          <p:nvPr>
            <p:ph sz="quarter" idx="2"/>
          </p:nvPr>
        </p:nvGraphicFramePr>
        <p:xfrm>
          <a:off x="6324600" y="2293939"/>
          <a:ext cx="2438400" cy="1152525"/>
        </p:xfrm>
        <a:graphic>
          <a:graphicData uri="http://schemas.openxmlformats.org/presentationml/2006/ole">
            <mc:AlternateContent xmlns:mc="http://schemas.openxmlformats.org/markup-compatibility/2006">
              <mc:Choice xmlns:v="urn:schemas-microsoft-com:vml" Requires="v">
                <p:oleObj spid="_x0000_s10498" name="Denklem" r:id="rId5" imgW="1612800" imgH="761760" progId="Equation.3">
                  <p:embed/>
                </p:oleObj>
              </mc:Choice>
              <mc:Fallback>
                <p:oleObj name="Denklem" r:id="rId5" imgW="1612800" imgH="761760" progId="Equation.3">
                  <p:embed/>
                  <p:pic>
                    <p:nvPicPr>
                      <p:cNvPr id="37891" name="Object 6">
                        <a:extLst>
                          <a:ext uri="{FF2B5EF4-FFF2-40B4-BE49-F238E27FC236}">
                            <a16:creationId xmlns:a16="http://schemas.microsoft.com/office/drawing/2014/main" id="{F762A162-30E7-40AB-89D8-1312ED1E11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293939"/>
                        <a:ext cx="2438400"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2" name="Object 7">
            <a:extLst>
              <a:ext uri="{FF2B5EF4-FFF2-40B4-BE49-F238E27FC236}">
                <a16:creationId xmlns:a16="http://schemas.microsoft.com/office/drawing/2014/main" id="{CF6AC1E4-85F4-44CB-9F8C-E5DA5390B9B8}"/>
              </a:ext>
            </a:extLst>
          </p:cNvPr>
          <p:cNvGraphicFramePr>
            <a:graphicFrameLocks noGrp="1" noChangeAspect="1"/>
          </p:cNvGraphicFramePr>
          <p:nvPr>
            <p:ph sz="quarter" idx="3"/>
          </p:nvPr>
        </p:nvGraphicFramePr>
        <p:xfrm>
          <a:off x="6248400" y="5110164"/>
          <a:ext cx="2362200" cy="1671637"/>
        </p:xfrm>
        <a:graphic>
          <a:graphicData uri="http://schemas.openxmlformats.org/presentationml/2006/ole">
            <mc:AlternateContent xmlns:mc="http://schemas.openxmlformats.org/markup-compatibility/2006">
              <mc:Choice xmlns:v="urn:schemas-microsoft-com:vml" Requires="v">
                <p:oleObj spid="_x0000_s10499" name="Equation" r:id="rId7" imgW="1257120" imgH="888840" progId="Equation.3">
                  <p:embed/>
                </p:oleObj>
              </mc:Choice>
              <mc:Fallback>
                <p:oleObj name="Equation" r:id="rId7" imgW="1257120" imgH="888840" progId="Equation.3">
                  <p:embed/>
                  <p:pic>
                    <p:nvPicPr>
                      <p:cNvPr id="37892" name="Object 7">
                        <a:extLst>
                          <a:ext uri="{FF2B5EF4-FFF2-40B4-BE49-F238E27FC236}">
                            <a16:creationId xmlns:a16="http://schemas.microsoft.com/office/drawing/2014/main" id="{CF6AC1E4-85F4-44CB-9F8C-E5DA5390B9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5110164"/>
                        <a:ext cx="2362200" cy="167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3" name="Object 8">
            <a:extLst>
              <a:ext uri="{FF2B5EF4-FFF2-40B4-BE49-F238E27FC236}">
                <a16:creationId xmlns:a16="http://schemas.microsoft.com/office/drawing/2014/main" id="{85C1CCDF-67D4-40B5-9257-08DD3C79B4AA}"/>
              </a:ext>
            </a:extLst>
          </p:cNvPr>
          <p:cNvGraphicFramePr>
            <a:graphicFrameLocks noGrp="1" noChangeAspect="1"/>
          </p:cNvGraphicFramePr>
          <p:nvPr>
            <p:ph sz="quarter" idx="4"/>
          </p:nvPr>
        </p:nvGraphicFramePr>
        <p:xfrm>
          <a:off x="6324600" y="3505201"/>
          <a:ext cx="2286000" cy="1666875"/>
        </p:xfrm>
        <a:graphic>
          <a:graphicData uri="http://schemas.openxmlformats.org/presentationml/2006/ole">
            <mc:AlternateContent xmlns:mc="http://schemas.openxmlformats.org/markup-compatibility/2006">
              <mc:Choice xmlns:v="urn:schemas-microsoft-com:vml" Requires="v">
                <p:oleObj spid="_x0000_s10500" name="Equation" r:id="rId9" imgW="1218960" imgH="888840" progId="Equation.3">
                  <p:embed/>
                </p:oleObj>
              </mc:Choice>
              <mc:Fallback>
                <p:oleObj name="Equation" r:id="rId9" imgW="1218960" imgH="888840" progId="Equation.3">
                  <p:embed/>
                  <p:pic>
                    <p:nvPicPr>
                      <p:cNvPr id="37893" name="Object 8">
                        <a:extLst>
                          <a:ext uri="{FF2B5EF4-FFF2-40B4-BE49-F238E27FC236}">
                            <a16:creationId xmlns:a16="http://schemas.microsoft.com/office/drawing/2014/main" id="{85C1CCDF-67D4-40B5-9257-08DD3C79B4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3505201"/>
                        <a:ext cx="2286000" cy="166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4" name="Object 9">
            <a:extLst>
              <a:ext uri="{FF2B5EF4-FFF2-40B4-BE49-F238E27FC236}">
                <a16:creationId xmlns:a16="http://schemas.microsoft.com/office/drawing/2014/main" id="{85BACE50-FCF7-47DF-B59D-E3831EA7709B}"/>
              </a:ext>
            </a:extLst>
          </p:cNvPr>
          <p:cNvGraphicFramePr>
            <a:graphicFrameLocks noChangeAspect="1"/>
          </p:cNvGraphicFramePr>
          <p:nvPr/>
        </p:nvGraphicFramePr>
        <p:xfrm>
          <a:off x="2286000" y="1828800"/>
          <a:ext cx="304800" cy="349250"/>
        </p:xfrm>
        <a:graphic>
          <a:graphicData uri="http://schemas.openxmlformats.org/presentationml/2006/ole">
            <mc:AlternateContent xmlns:mc="http://schemas.openxmlformats.org/markup-compatibility/2006">
              <mc:Choice xmlns:v="urn:schemas-microsoft-com:vml" Requires="v">
                <p:oleObj spid="_x0000_s10501" name="Denklem" r:id="rId11" imgW="152280" imgH="139680" progId="Equation.3">
                  <p:embed/>
                </p:oleObj>
              </mc:Choice>
              <mc:Fallback>
                <p:oleObj name="Denklem" r:id="rId11" imgW="152280" imgH="139680" progId="Equation.3">
                  <p:embed/>
                  <p:pic>
                    <p:nvPicPr>
                      <p:cNvPr id="37894" name="Object 9">
                        <a:extLst>
                          <a:ext uri="{FF2B5EF4-FFF2-40B4-BE49-F238E27FC236}">
                            <a16:creationId xmlns:a16="http://schemas.microsoft.com/office/drawing/2014/main" id="{85BACE50-FCF7-47DF-B59D-E3831EA7709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1828800"/>
                        <a:ext cx="3048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F77E25C-4B37-44E6-8F46-303D2EE0F7E3}"/>
              </a:ext>
            </a:extLst>
          </p:cNvPr>
          <p:cNvSpPr>
            <a:spLocks noGrp="1"/>
          </p:cNvSpPr>
          <p:nvPr>
            <p:ph type="title"/>
          </p:nvPr>
        </p:nvSpPr>
        <p:spPr/>
        <p:txBody>
          <a:bodyPr/>
          <a:lstStyle/>
          <a:p>
            <a:r>
              <a:rPr lang="tr-TR" dirty="0"/>
              <a:t>Değişim Katsayısı</a:t>
            </a:r>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C991A8F8-B6ED-4036-B330-AFCD6E69F151}"/>
                  </a:ext>
                </a:extLst>
              </p:cNvPr>
              <p:cNvSpPr>
                <a:spLocks noGrp="1"/>
              </p:cNvSpPr>
              <p:nvPr>
                <p:ph idx="1"/>
              </p:nvPr>
            </p:nvSpPr>
            <p:spPr/>
            <p:txBody>
              <a:bodyPr/>
              <a:lstStyle/>
              <a:p>
                <a:r>
                  <a:rPr lang="tr-TR" dirty="0"/>
                  <a:t>D.K.=</a:t>
                </a:r>
                <a14:m>
                  <m:oMath xmlns:m="http://schemas.openxmlformats.org/officeDocument/2006/math">
                    <m:f>
                      <m:fPr>
                        <m:ctrlPr>
                          <a:rPr lang="tr-TR" i="1" smtClean="0">
                            <a:latin typeface="Cambria Math" panose="02040503050406030204" pitchFamily="18" charset="0"/>
                          </a:rPr>
                        </m:ctrlPr>
                      </m:fPr>
                      <m:num>
                        <m:r>
                          <a:rPr lang="tr-TR" b="0" i="1" smtClean="0">
                            <a:latin typeface="Cambria Math" panose="02040503050406030204" pitchFamily="18" charset="0"/>
                          </a:rPr>
                          <m:t>𝑆</m:t>
                        </m:r>
                      </m:num>
                      <m:den>
                        <m:acc>
                          <m:accPr>
                            <m:chr m:val="̅"/>
                            <m:ctrlPr>
                              <a:rPr lang="tr-TR" i="1" smtClean="0">
                                <a:latin typeface="Cambria Math" panose="02040503050406030204" pitchFamily="18" charset="0"/>
                              </a:rPr>
                            </m:ctrlPr>
                          </m:accPr>
                          <m:e>
                            <m:r>
                              <a:rPr lang="tr-TR" b="0" i="1" smtClean="0">
                                <a:latin typeface="Cambria Math" panose="02040503050406030204" pitchFamily="18" charset="0"/>
                              </a:rPr>
                              <m:t>𝑥</m:t>
                            </m:r>
                          </m:e>
                        </m:acc>
                      </m:den>
                    </m:f>
                  </m:oMath>
                </a14:m>
                <a:r>
                  <a:rPr lang="tr-TR" dirty="0"/>
                  <a:t>*100</a:t>
                </a:r>
              </a:p>
              <a:p>
                <a:endParaRPr lang="tr-TR" dirty="0"/>
              </a:p>
              <a:p>
                <a:r>
                  <a:rPr lang="tr-TR" dirty="0"/>
                  <a:t>Farklı </a:t>
                </a:r>
                <a:r>
                  <a:rPr lang="tr-TR" dirty="0" err="1"/>
                  <a:t>anakütlelerde</a:t>
                </a:r>
                <a:r>
                  <a:rPr lang="tr-TR" dirty="0"/>
                  <a:t> aynı özelliklerin</a:t>
                </a:r>
              </a:p>
              <a:p>
                <a:r>
                  <a:rPr lang="tr-TR" dirty="0"/>
                  <a:t>Aynı </a:t>
                </a:r>
                <a:r>
                  <a:rPr lang="tr-TR" dirty="0" err="1"/>
                  <a:t>anakütlede</a:t>
                </a:r>
                <a:r>
                  <a:rPr lang="tr-TR" dirty="0"/>
                  <a:t> farklı </a:t>
                </a:r>
                <a:r>
                  <a:rPr lang="tr-TR"/>
                  <a:t>özelliklerin mukayesesinde kullanılır.</a:t>
                </a:r>
                <a:endParaRPr lang="tr-TR" dirty="0"/>
              </a:p>
            </p:txBody>
          </p:sp>
        </mc:Choice>
        <mc:Fallback xmlns="">
          <p:sp>
            <p:nvSpPr>
              <p:cNvPr id="3" name="İçerik Yer Tutucusu 2">
                <a:extLst>
                  <a:ext uri="{FF2B5EF4-FFF2-40B4-BE49-F238E27FC236}">
                    <a16:creationId xmlns:a16="http://schemas.microsoft.com/office/drawing/2014/main" id="{C991A8F8-B6ED-4036-B330-AFCD6E69F151}"/>
                  </a:ext>
                </a:extLst>
              </p:cNvPr>
              <p:cNvSpPr>
                <a:spLocks noGrp="1" noRot="1" noChangeAspect="1" noMove="1" noResize="1" noEditPoints="1" noAdjustHandles="1" noChangeArrowheads="1" noChangeShapeType="1" noTextEdit="1"/>
              </p:cNvSpPr>
              <p:nvPr>
                <p:ph idx="1"/>
              </p:nvPr>
            </p:nvSpPr>
            <p:spPr>
              <a:blipFill>
                <a:blip r:embed="rId2"/>
                <a:stretch>
                  <a:fillRect l="-1043" t="-140"/>
                </a:stretch>
              </a:blipFill>
            </p:spPr>
            <p:txBody>
              <a:bodyPr/>
              <a:lstStyle/>
              <a:p>
                <a:r>
                  <a:rPr lang="tr-TR">
                    <a:noFill/>
                  </a:rPr>
                  <a:t> </a:t>
                </a:r>
              </a:p>
            </p:txBody>
          </p:sp>
        </mc:Fallback>
      </mc:AlternateContent>
    </p:spTree>
    <p:extLst>
      <p:ext uri="{BB962C8B-B14F-4D97-AF65-F5344CB8AC3E}">
        <p14:creationId xmlns:p14="http://schemas.microsoft.com/office/powerpoint/2010/main" val="25670402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0FA0A5DB-FDB4-46E7-8A49-9762B1382501}"/>
              </a:ext>
            </a:extLst>
          </p:cNvPr>
          <p:cNvSpPr>
            <a:spLocks noGrp="1"/>
          </p:cNvSpPr>
          <p:nvPr>
            <p:ph type="title"/>
          </p:nvPr>
        </p:nvSpPr>
        <p:spPr/>
        <p:txBody>
          <a:bodyPr/>
          <a:lstStyle/>
          <a:p>
            <a:r>
              <a:rPr lang="tr-TR" dirty="0"/>
              <a:t>Standart sapmanın yorumu</a:t>
            </a:r>
          </a:p>
        </p:txBody>
      </p:sp>
      <mc:AlternateContent xmlns:mc="http://schemas.openxmlformats.org/markup-compatibility/2006">
        <mc:Choice xmlns:a14="http://schemas.microsoft.com/office/drawing/2010/main" Requires="a14">
          <p:sp>
            <p:nvSpPr>
              <p:cNvPr id="8" name="İçerik Yer Tutucusu 7">
                <a:extLst>
                  <a:ext uri="{FF2B5EF4-FFF2-40B4-BE49-F238E27FC236}">
                    <a16:creationId xmlns:a16="http://schemas.microsoft.com/office/drawing/2014/main" id="{B1F753CD-52B6-47C3-BFEA-EAF19224EADF}"/>
                  </a:ext>
                </a:extLst>
              </p:cNvPr>
              <p:cNvSpPr>
                <a:spLocks noGrp="1"/>
              </p:cNvSpPr>
              <p:nvPr>
                <p:ph idx="1"/>
              </p:nvPr>
            </p:nvSpPr>
            <p:spPr/>
            <p:txBody>
              <a:bodyPr>
                <a:normAutofit fontScale="55000" lnSpcReduction="20000"/>
              </a:bodyPr>
              <a:lstStyle/>
              <a:p>
                <a:r>
                  <a:rPr lang="tr-TR" dirty="0" smtClean="0"/>
                  <a:t>1) gözlemlerin belli bir oranının </a:t>
                </a:r>
                <a14:m>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panose="02040503050406030204" pitchFamily="18" charset="0"/>
                          </a:rPr>
                          <m:t>𝑥</m:t>
                        </m:r>
                      </m:e>
                    </m:acc>
                    <m:r>
                      <a:rPr lang="tr-TR" i="1" smtClean="0">
                        <a:latin typeface="Cambria Math" panose="02040503050406030204" pitchFamily="18" charset="0"/>
                        <a:ea typeface="Cambria Math" panose="02040503050406030204" pitchFamily="18" charset="0"/>
                      </a:rPr>
                      <m:t>±</m:t>
                    </m:r>
                    <m:d>
                      <m:dPr>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𝑘</m:t>
                        </m:r>
                      </m:e>
                    </m:d>
                    <m:r>
                      <a:rPr lang="tr-TR" b="0" i="1" smtClean="0">
                        <a:latin typeface="Cambria Math" panose="02040503050406030204" pitchFamily="18" charset="0"/>
                        <a:ea typeface="Cambria Math" panose="02040503050406030204" pitchFamily="18" charset="0"/>
                      </a:rPr>
                      <m:t>𝑠</m:t>
                    </m:r>
                    <m:r>
                      <a:rPr lang="tr-TR" b="0" i="1" smtClean="0">
                        <a:latin typeface="Cambria Math" panose="02040503050406030204" pitchFamily="18" charset="0"/>
                        <a:ea typeface="Cambria Math" panose="02040503050406030204" pitchFamily="18" charset="0"/>
                      </a:rPr>
                      <m:t> </m:t>
                    </m:r>
                  </m:oMath>
                </a14:m>
                <a:r>
                  <a:rPr lang="tr-TR" b="0" dirty="0" smtClean="0">
                    <a:ea typeface="Cambria Math" panose="02040503050406030204" pitchFamily="18" charset="0"/>
                  </a:rPr>
                  <a:t>aralığına düştüğü kabul edilir. k pozitif bir sayıdır. 1, 2, 3 olarak alınır. </a:t>
                </a:r>
              </a:p>
              <a:p>
                <a:pPr marL="0" indent="0">
                  <a:buNone/>
                </a:pPr>
                <a:r>
                  <a:rPr lang="tr-TR" dirty="0" smtClean="0">
                    <a:ea typeface="Cambria Math" panose="02040503050406030204" pitchFamily="18" charset="0"/>
                  </a:rPr>
                  <a:t>Çan eğrisine benzer bir dağılım gösteren veri setlerinde, verilerin belirtilen aralıklarda bulunma olasılıklarının:</a:t>
                </a:r>
              </a:p>
              <a:p>
                <a:pPr marL="0" indent="0">
                  <a:buNone/>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i="1">
                              <a:latin typeface="Cambria Math" panose="02040503050406030204" pitchFamily="18" charset="0"/>
                            </a:rPr>
                            <m:t>𝑥</m:t>
                          </m:r>
                        </m:e>
                      </m:acc>
                      <m:r>
                        <a:rPr lang="tr-TR" i="1" smtClean="0">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𝑠</m:t>
                      </m:r>
                    </m:oMath>
                  </m:oMathPara>
                </a14:m>
                <a:endParaRPr lang="tr-TR" dirty="0" smtClean="0">
                  <a:ea typeface="Cambria Math" panose="02040503050406030204" pitchFamily="18" charset="0"/>
                </a:endParaRPr>
              </a:p>
              <a:p>
                <a:pPr marL="0" indent="0">
                  <a:buNone/>
                </a:pPr>
                <a:r>
                  <a:rPr lang="tr-TR" dirty="0">
                    <a:ea typeface="Cambria Math" panose="02040503050406030204" pitchFamily="18" charset="0"/>
                  </a:rPr>
                  <a:t>𝑔𝑒𝑛𝑒𝑙𝑙𝑖𝑘𝑙𝑒 %60 ila %80 </a:t>
                </a:r>
                <a:r>
                  <a:rPr lang="tr-TR" dirty="0" err="1">
                    <a:ea typeface="Cambria Math" panose="02040503050406030204" pitchFamily="18" charset="0"/>
                  </a:rPr>
                  <a:t>aras</a:t>
                </a:r>
                <a:r>
                  <a:rPr lang="tr-TR" dirty="0">
                    <a:ea typeface="Cambria Math" panose="02040503050406030204" pitchFamily="18" charset="0"/>
                  </a:rPr>
                  <a:t>𝚤</a:t>
                </a:r>
                <a:r>
                  <a:rPr lang="tr-TR" dirty="0" err="1">
                    <a:ea typeface="Cambria Math" panose="02040503050406030204" pitchFamily="18" charset="0"/>
                  </a:rPr>
                  <a:t>ndad</a:t>
                </a:r>
                <a:r>
                  <a:rPr lang="tr-TR" dirty="0">
                    <a:ea typeface="Cambria Math" panose="02040503050406030204" pitchFamily="18" charset="0"/>
                  </a:rPr>
                  <a:t>𝚤r. Bu oran, simetrik dağ𝚤l𝚤</a:t>
                </a:r>
                <a:r>
                  <a:rPr lang="tr-TR" dirty="0" err="1">
                    <a:ea typeface="Cambria Math" panose="02040503050406030204" pitchFamily="18" charset="0"/>
                  </a:rPr>
                  <a:t>mlarda</a:t>
                </a:r>
                <a:r>
                  <a:rPr lang="tr-TR" dirty="0">
                    <a:ea typeface="Cambria Math" panose="02040503050406030204" pitchFamily="18" charset="0"/>
                  </a:rPr>
                  <a:t> %70, sivri tepeli dağ𝚤l𝚤</a:t>
                </a:r>
                <a:r>
                  <a:rPr lang="tr-TR" dirty="0" err="1">
                    <a:ea typeface="Cambria Math" panose="02040503050406030204" pitchFamily="18" charset="0"/>
                  </a:rPr>
                  <a:t>mlarda</a:t>
                </a:r>
                <a:r>
                  <a:rPr lang="tr-TR" dirty="0">
                    <a:ea typeface="Cambria Math" panose="02040503050406030204" pitchFamily="18" charset="0"/>
                  </a:rPr>
                  <a:t> </a:t>
                </a:r>
                <a:r>
                  <a:rPr lang="tr-TR" dirty="0" smtClean="0">
                    <a:ea typeface="Cambria Math" panose="02040503050406030204" pitchFamily="18" charset="0"/>
                  </a:rPr>
                  <a:t>%90′ </a:t>
                </a:r>
                <a:r>
                  <a:rPr lang="tr-TR" dirty="0" err="1">
                    <a:ea typeface="Cambria Math" panose="02040503050406030204" pitchFamily="18" charset="0"/>
                  </a:rPr>
                  <a:t>lara</a:t>
                </a:r>
                <a:r>
                  <a:rPr lang="tr-TR" dirty="0">
                    <a:ea typeface="Cambria Math" panose="02040503050406030204" pitchFamily="18" charset="0"/>
                  </a:rPr>
                  <a:t> </a:t>
                </a:r>
                <a:r>
                  <a:rPr lang="tr-TR" dirty="0" err="1">
                    <a:ea typeface="Cambria Math" panose="02040503050406030204" pitchFamily="18" charset="0"/>
                  </a:rPr>
                  <a:t>ulaşmaktad</a:t>
                </a:r>
                <a:r>
                  <a:rPr lang="tr-TR" dirty="0">
                    <a:ea typeface="Cambria Math" panose="02040503050406030204" pitchFamily="18" charset="0"/>
                  </a:rPr>
                  <a:t>𝚤</a:t>
                </a:r>
                <a:r>
                  <a:rPr lang="tr-TR" dirty="0" smtClean="0">
                    <a:ea typeface="Cambria Math" panose="02040503050406030204" pitchFamily="18" charset="0"/>
                  </a:rPr>
                  <a:t>r.</a:t>
                </a:r>
              </a:p>
              <a:p>
                <a:pPr marL="0" indent="0">
                  <a:buNone/>
                </a:pPr>
                <a14:m>
                  <m:oMathPara xmlns:m="http://schemas.openxmlformats.org/officeDocument/2006/math">
                    <m:oMathParaPr>
                      <m:jc m:val="centerGroup"/>
                    </m:oMathParaPr>
                    <m:oMath xmlns:m="http://schemas.openxmlformats.org/officeDocument/2006/math">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2</m:t>
                      </m:r>
                      <m:r>
                        <a:rPr lang="tr-TR" i="1">
                          <a:latin typeface="Cambria Math" panose="02040503050406030204" pitchFamily="18" charset="0"/>
                          <a:ea typeface="Cambria Math" panose="02040503050406030204" pitchFamily="18" charset="0"/>
                        </a:rPr>
                        <m:t>𝑠</m:t>
                      </m:r>
                    </m:oMath>
                  </m:oMathPara>
                </a14:m>
                <a:endParaRPr lang="tr-TR" dirty="0" smtClean="0">
                  <a:ea typeface="Cambria Math" panose="02040503050406030204" pitchFamily="18" charset="0"/>
                </a:endParaRPr>
              </a:p>
              <a:p>
                <a:pPr marL="0" indent="0">
                  <a:buNone/>
                </a:pPr>
                <a:r>
                  <a:rPr lang="tr-TR" dirty="0" smtClean="0">
                    <a:ea typeface="Cambria Math" panose="02040503050406030204" pitchFamily="18" charset="0"/>
                  </a:rPr>
                  <a:t>Simetrik dağılımlarda %95</a:t>
                </a:r>
              </a:p>
              <a:p>
                <a:pPr marL="0" indent="0">
                  <a:buNone/>
                </a:pPr>
                <a14:m>
                  <m:oMathPara xmlns:m="http://schemas.openxmlformats.org/officeDocument/2006/math">
                    <m:oMathParaPr>
                      <m:jc m:val="centerGroup"/>
                    </m:oMathParaPr>
                    <m:oMath xmlns:m="http://schemas.openxmlformats.org/officeDocument/2006/math">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3</m:t>
                      </m:r>
                      <m:r>
                        <a:rPr lang="tr-TR" i="1">
                          <a:latin typeface="Cambria Math" panose="02040503050406030204" pitchFamily="18" charset="0"/>
                          <a:ea typeface="Cambria Math" panose="02040503050406030204" pitchFamily="18" charset="0"/>
                        </a:rPr>
                        <m:t>𝑠</m:t>
                      </m:r>
                    </m:oMath>
                  </m:oMathPara>
                </a14:m>
                <a:endParaRPr lang="tr-TR" dirty="0">
                  <a:ea typeface="Cambria Math" panose="02040503050406030204" pitchFamily="18" charset="0"/>
                </a:endParaRPr>
              </a:p>
              <a:p>
                <a:pPr marL="0" indent="0">
                  <a:buNone/>
                </a:pPr>
                <a:r>
                  <a:rPr lang="tr-TR" dirty="0" smtClean="0">
                    <a:ea typeface="Cambria Math" panose="02040503050406030204" pitchFamily="18" charset="0"/>
                  </a:rPr>
                  <a:t>Yaklaşık %100 olduğu saptanmıştır. Bu oranlar normal dağılış bölümündeki oranlara çok yakındır.</a:t>
                </a:r>
              </a:p>
              <a:p>
                <a:pPr marL="0" indent="0">
                  <a:buNone/>
                </a:pPr>
                <a:endParaRPr lang="tr-TR" b="0" dirty="0">
                  <a:ea typeface="Cambria Math" panose="02040503050406030204" pitchFamily="18" charset="0"/>
                </a:endParaRPr>
              </a:p>
              <a:p>
                <a:r>
                  <a:rPr lang="tr-TR" dirty="0"/>
                  <a:t>2) </a:t>
                </a:r>
                <a:r>
                  <a:rPr lang="tr-TR" dirty="0" err="1"/>
                  <a:t>Çebişev</a:t>
                </a:r>
                <a:r>
                  <a:rPr lang="tr-TR" dirty="0"/>
                  <a:t> </a:t>
                </a:r>
                <a:r>
                  <a:rPr lang="tr-TR" dirty="0" smtClean="0"/>
                  <a:t>kuralı</a:t>
                </a:r>
              </a:p>
              <a:p>
                <a:pPr marL="0" indent="0">
                  <a:buNone/>
                </a:pPr>
                <a:r>
                  <a:rPr lang="tr-TR" dirty="0" smtClean="0"/>
                  <a:t>Aritmetik ortalaması </a:t>
                </a:r>
                <a14:m>
                  <m:oMath xmlns:m="http://schemas.openxmlformats.org/officeDocument/2006/math">
                    <m:r>
                      <a:rPr lang="tr-TR" i="1" smtClean="0">
                        <a:latin typeface="Cambria Math" panose="02040503050406030204" pitchFamily="18" charset="0"/>
                        <a:ea typeface="Cambria Math" panose="02040503050406030204" pitchFamily="18" charset="0"/>
                      </a:rPr>
                      <m:t>𝜇</m:t>
                    </m:r>
                  </m:oMath>
                </a14:m>
                <a:endParaRPr lang="tr-TR" dirty="0" smtClean="0">
                  <a:ea typeface="Cambria Math" panose="02040503050406030204" pitchFamily="18" charset="0"/>
                </a:endParaRPr>
              </a:p>
              <a:p>
                <a:pPr marL="0" indent="0">
                  <a:buNone/>
                </a:pPr>
                <a:r>
                  <a:rPr lang="tr-TR" b="0" dirty="0" smtClean="0">
                    <a:ea typeface="Cambria Math" panose="02040503050406030204" pitchFamily="18" charset="0"/>
                  </a:rPr>
                  <a:t>Standar</a:t>
                </a:r>
                <a:r>
                  <a:rPr lang="tr-TR" dirty="0" smtClean="0">
                    <a:ea typeface="Cambria Math" panose="02040503050406030204" pitchFamily="18" charset="0"/>
                  </a:rPr>
                  <a:t>t sapması </a:t>
                </a:r>
                <a14:m>
                  <m:oMath xmlns:m="http://schemas.openxmlformats.org/officeDocument/2006/math">
                    <m:r>
                      <a:rPr lang="tr-TR" i="1" smtClean="0">
                        <a:latin typeface="Cambria Math" panose="02040503050406030204" pitchFamily="18" charset="0"/>
                        <a:ea typeface="Cambria Math" panose="02040503050406030204" pitchFamily="18" charset="0"/>
                      </a:rPr>
                      <m:t>𝜎</m:t>
                    </m:r>
                  </m:oMath>
                </a14:m>
                <a:endParaRPr lang="tr-TR" dirty="0" smtClean="0">
                  <a:ea typeface="Cambria Math" panose="02040503050406030204" pitchFamily="18" charset="0"/>
                </a:endParaRPr>
              </a:p>
              <a:p>
                <a:pPr marL="0" indent="0">
                  <a:buNone/>
                </a:pPr>
                <a:r>
                  <a:rPr lang="tr-TR" b="0" dirty="0" smtClean="0">
                    <a:ea typeface="Cambria Math" panose="02040503050406030204" pitchFamily="18" charset="0"/>
                  </a:rPr>
                  <a:t>Olan bir </a:t>
                </a:r>
                <a:r>
                  <a:rPr lang="tr-TR" b="0" dirty="0" err="1" smtClean="0">
                    <a:ea typeface="Cambria Math" panose="02040503050406030204" pitchFamily="18" charset="0"/>
                  </a:rPr>
                  <a:t>anakitleyi</a:t>
                </a:r>
                <a:r>
                  <a:rPr lang="tr-TR" b="0" dirty="0" smtClean="0">
                    <a:ea typeface="Cambria Math" panose="02040503050406030204" pitchFamily="18" charset="0"/>
                  </a:rPr>
                  <a:t> oluşturan gözlemlerin en az :</a:t>
                </a:r>
              </a:p>
              <a:p>
                <a:pPr marL="0" indent="0">
                  <a:buNone/>
                </a:pPr>
                <a:r>
                  <a:rPr lang="tr-TR" dirty="0" smtClean="0"/>
                  <a:t>%</a:t>
                </a:r>
                <a:r>
                  <a:rPr lang="tr-TR" dirty="0"/>
                  <a:t>100 (1-1/m</a:t>
                </a:r>
                <a:r>
                  <a:rPr lang="tr-TR" baseline="30000" dirty="0"/>
                  <a:t>2</a:t>
                </a:r>
                <a:r>
                  <a:rPr lang="tr-TR" dirty="0" smtClean="0"/>
                  <a:t>) adedi aritmetik ortalamanın m standart sapma çerçevesinde yer alır. m&gt;1 için </a:t>
                </a:r>
                <a14:m>
                  <m:oMath xmlns:m="http://schemas.openxmlformats.org/officeDocument/2006/math">
                    <m:r>
                      <a:rPr lang="tr-TR" i="1" smtClean="0">
                        <a:latin typeface="Cambria Math" panose="02040503050406030204" pitchFamily="18" charset="0"/>
                        <a:ea typeface="Cambria Math" panose="02040503050406030204" pitchFamily="18" charset="0"/>
                      </a:rPr>
                      <m:t>𝜇</m:t>
                    </m:r>
                    <m:r>
                      <a:rPr lang="tr-TR"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𝑚</m:t>
                    </m:r>
                    <m:r>
                      <a:rPr lang="tr-TR" b="0" i="1" smtClean="0">
                        <a:latin typeface="Cambria Math" panose="02040503050406030204" pitchFamily="18" charset="0"/>
                        <a:ea typeface="Cambria Math" panose="02040503050406030204" pitchFamily="18" charset="0"/>
                      </a:rPr>
                      <m:t>𝜎</m:t>
                    </m:r>
                  </m:oMath>
                </a14:m>
              </a:p>
              <a:p>
                <a:pPr marL="0" indent="0">
                  <a:buNone/>
                </a:pPr>
                <a:r>
                  <a:rPr lang="tr-TR" b="0" i="1" dirty="0" smtClean="0">
                    <a:latin typeface="Cambria Math" panose="02040503050406030204" pitchFamily="18" charset="0"/>
                  </a:rPr>
                  <a:t>m=2 iken %75’i aritmetik ortalamanın sağındaki ve solundaki 2 standart </a:t>
                </a:r>
                <a:r>
                  <a:rPr lang="tr-TR" b="0" i="1" dirty="0" err="1" smtClean="0">
                    <a:latin typeface="Cambria Math" panose="02040503050406030204" pitchFamily="18" charset="0"/>
                  </a:rPr>
                  <a:t>sapmalık</a:t>
                </a:r>
                <a:r>
                  <a:rPr lang="tr-TR" b="0" i="1" dirty="0" smtClean="0">
                    <a:latin typeface="Cambria Math" panose="02040503050406030204" pitchFamily="18" charset="0"/>
                  </a:rPr>
                  <a:t> alanda </a:t>
                </a:r>
                <a:r>
                  <a:rPr lang="tr-TR" b="0" i="1" smtClean="0">
                    <a:latin typeface="Cambria Math" panose="02040503050406030204" pitchFamily="18" charset="0"/>
                  </a:rPr>
                  <a:t>yer alacaktır.</a:t>
                </a:r>
                <a:endParaRPr lang="tr-TR" dirty="0" smtClean="0"/>
              </a:p>
            </p:txBody>
          </p:sp>
        </mc:Choice>
        <mc:Fallback>
          <p:sp>
            <p:nvSpPr>
              <p:cNvPr id="8" name="İçerik Yer Tutucusu 7">
                <a:extLst>
                  <a:ext uri="{FF2B5EF4-FFF2-40B4-BE49-F238E27FC236}">
                    <a16:creationId xmlns:a16="http://schemas.microsoft.com/office/drawing/2014/main" id="{B1F753CD-52B6-47C3-BFEA-EAF19224EADF}"/>
                  </a:ext>
                </a:extLst>
              </p:cNvPr>
              <p:cNvSpPr>
                <a:spLocks noGrp="1" noRot="1" noChangeAspect="1" noMove="1" noResize="1" noEditPoints="1" noAdjustHandles="1" noChangeArrowheads="1" noChangeShapeType="1" noTextEdit="1"/>
              </p:cNvSpPr>
              <p:nvPr>
                <p:ph idx="1"/>
              </p:nvPr>
            </p:nvSpPr>
            <p:spPr>
              <a:blipFill>
                <a:blip r:embed="rId2"/>
                <a:stretch>
                  <a:fillRect l="-232" t="-1541"/>
                </a:stretch>
              </a:blipFill>
            </p:spPr>
            <p:txBody>
              <a:bodyPr/>
              <a:lstStyle/>
              <a:p>
                <a:r>
                  <a:rPr lang="tr-TR">
                    <a:noFill/>
                  </a:rPr>
                  <a:t> </a:t>
                </a:r>
              </a:p>
            </p:txBody>
          </p:sp>
        </mc:Fallback>
      </mc:AlternateContent>
    </p:spTree>
    <p:extLst>
      <p:ext uri="{BB962C8B-B14F-4D97-AF65-F5344CB8AC3E}">
        <p14:creationId xmlns:p14="http://schemas.microsoft.com/office/powerpoint/2010/main" val="1167300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C8810B1-B8E9-4A31-8BA2-8182F1E32402}"/>
              </a:ext>
            </a:extLst>
          </p:cNvPr>
          <p:cNvSpPr>
            <a:spLocks noGrp="1" noChangeArrowheads="1"/>
          </p:cNvSpPr>
          <p:nvPr>
            <p:ph type="title"/>
          </p:nvPr>
        </p:nvSpPr>
        <p:spPr/>
        <p:txBody>
          <a:bodyPr/>
          <a:lstStyle/>
          <a:p>
            <a:pPr eaLnBrk="1" hangingPunct="1"/>
            <a:r>
              <a:rPr lang="tr-TR" altLang="tr-TR" sz="3600">
                <a:solidFill>
                  <a:srgbClr val="0033CC"/>
                </a:solidFill>
              </a:rPr>
              <a:t/>
            </a:r>
            <a:br>
              <a:rPr lang="tr-TR" altLang="tr-TR" sz="3600">
                <a:solidFill>
                  <a:srgbClr val="0033CC"/>
                </a:solidFill>
              </a:rPr>
            </a:br>
            <a:endParaRPr lang="tr-TR" altLang="tr-TR" sz="3600">
              <a:solidFill>
                <a:srgbClr val="0033CC"/>
              </a:solidFill>
            </a:endParaRPr>
          </a:p>
        </p:txBody>
      </p:sp>
      <p:sp>
        <p:nvSpPr>
          <p:cNvPr id="5123" name="Rectangle 3">
            <a:extLst>
              <a:ext uri="{FF2B5EF4-FFF2-40B4-BE49-F238E27FC236}">
                <a16:creationId xmlns:a16="http://schemas.microsoft.com/office/drawing/2014/main" id="{4010A088-8914-4D6D-9CEA-1F8CDE85B772}"/>
              </a:ext>
            </a:extLst>
          </p:cNvPr>
          <p:cNvSpPr>
            <a:spLocks noGrp="1" noChangeArrowheads="1"/>
          </p:cNvSpPr>
          <p:nvPr>
            <p:ph type="body" idx="4294967295"/>
          </p:nvPr>
        </p:nvSpPr>
        <p:spPr>
          <a:xfrm>
            <a:off x="1703389" y="908050"/>
            <a:ext cx="8713787" cy="5689600"/>
          </a:xfrm>
        </p:spPr>
        <p:txBody>
          <a:bodyPr>
            <a:normAutofit/>
          </a:bodyPr>
          <a:lstStyle/>
          <a:p>
            <a:pPr algn="just" eaLnBrk="1" hangingPunct="1"/>
            <a:r>
              <a:rPr lang="tr-TR" altLang="tr-TR" sz="2200" dirty="0">
                <a:solidFill>
                  <a:srgbClr val="000066"/>
                </a:solidFill>
              </a:rPr>
              <a:t>Aritmetik ortalama serideki gözlem değerleri toplamının toplam gözlem sayısına oranıdır.  </a:t>
            </a:r>
          </a:p>
          <a:p>
            <a:pPr algn="just" eaLnBrk="1" hangingPunct="1"/>
            <a:r>
              <a:rPr lang="tr-TR" altLang="tr-TR" sz="2200" dirty="0">
                <a:solidFill>
                  <a:srgbClr val="000066"/>
                </a:solidFill>
              </a:rPr>
              <a:t>Günlük hayatta sık kullanılır</a:t>
            </a:r>
          </a:p>
          <a:p>
            <a:pPr algn="just" eaLnBrk="1" hangingPunct="1"/>
            <a:r>
              <a:rPr lang="tr-TR" altLang="tr-TR" sz="2200" dirty="0">
                <a:solidFill>
                  <a:srgbClr val="000066"/>
                </a:solidFill>
              </a:rPr>
              <a:t>Hastanedeki ortalama hasta sayısı</a:t>
            </a:r>
          </a:p>
          <a:p>
            <a:pPr algn="just" eaLnBrk="1" hangingPunct="1"/>
            <a:r>
              <a:rPr lang="tr-TR" altLang="tr-TR" sz="2200" dirty="0">
                <a:solidFill>
                  <a:srgbClr val="000066"/>
                </a:solidFill>
              </a:rPr>
              <a:t>Okuldaki ortalama öğrenci sayısı</a:t>
            </a:r>
          </a:p>
          <a:p>
            <a:pPr algn="just" eaLnBrk="1" hangingPunct="1"/>
            <a:r>
              <a:rPr lang="tr-TR" altLang="tr-TR" sz="2200" dirty="0">
                <a:solidFill>
                  <a:srgbClr val="000066"/>
                </a:solidFill>
              </a:rPr>
              <a:t>Bireylerin ortalama geliri</a:t>
            </a:r>
          </a:p>
          <a:p>
            <a:pPr marL="0" indent="0" algn="just" eaLnBrk="1" hangingPunct="1">
              <a:buNone/>
            </a:pPr>
            <a:endParaRPr lang="tr-TR" altLang="tr-TR" sz="2200" dirty="0">
              <a:solidFill>
                <a:srgbClr val="000066"/>
              </a:solidFill>
            </a:endParaRPr>
          </a:p>
          <a:p>
            <a:pPr marL="0" indent="0" algn="just" eaLnBrk="1" hangingPunct="1">
              <a:buNone/>
            </a:pPr>
            <a:r>
              <a:rPr lang="tr-TR" altLang="tr-TR" sz="2200" dirty="0">
                <a:solidFill>
                  <a:srgbClr val="000066"/>
                </a:solidFill>
              </a:rPr>
              <a:t>Birimi veri değerinin birimidir.</a:t>
            </a:r>
          </a:p>
          <a:p>
            <a:pPr marL="0" indent="0" algn="just" eaLnBrk="1" hangingPunct="1">
              <a:buNone/>
            </a:pPr>
            <a:r>
              <a:rPr lang="tr-TR" altLang="tr-TR" sz="2200" dirty="0">
                <a:solidFill>
                  <a:srgbClr val="000066"/>
                </a:solidFill>
              </a:rPr>
              <a:t>Serilere göre hesaplama farklıdır.</a:t>
            </a:r>
          </a:p>
          <a:p>
            <a:pPr marL="0" indent="0" algn="just" eaLnBrk="1" hangingPunct="1">
              <a:buNone/>
            </a:pPr>
            <a:endParaRPr lang="tr-TR" altLang="tr-TR" dirty="0">
              <a:solidFill>
                <a:srgbClr val="000066"/>
              </a:solidFill>
            </a:endParaRPr>
          </a:p>
          <a:p>
            <a:pPr eaLnBrk="1" hangingPunct="1"/>
            <a:endParaRPr lang="tr-TR" altLang="tr-TR" dirty="0">
              <a:solidFill>
                <a:srgbClr val="000066"/>
              </a:solidFill>
            </a:endParaRPr>
          </a:p>
        </p:txBody>
      </p:sp>
      <p:sp>
        <p:nvSpPr>
          <p:cNvPr id="5124" name="Rectangle 4">
            <a:extLst>
              <a:ext uri="{FF2B5EF4-FFF2-40B4-BE49-F238E27FC236}">
                <a16:creationId xmlns:a16="http://schemas.microsoft.com/office/drawing/2014/main" id="{3977A27C-60E0-42E1-ABD0-8F2D18AC0CA0}"/>
              </a:ext>
            </a:extLst>
          </p:cNvPr>
          <p:cNvSpPr>
            <a:spLocks noChangeArrowheads="1"/>
          </p:cNvSpPr>
          <p:nvPr/>
        </p:nvSpPr>
        <p:spPr bwMode="auto">
          <a:xfrm>
            <a:off x="1774825" y="188914"/>
            <a:ext cx="8280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0574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tr-TR" altLang="tr-TR" sz="3200" dirty="0">
                <a:solidFill>
                  <a:srgbClr val="FF0000"/>
                </a:solidFill>
              </a:rPr>
              <a:t>Aritmetik ortalama</a:t>
            </a:r>
          </a:p>
        </p:txBody>
      </p:sp>
      <p:sp>
        <p:nvSpPr>
          <p:cNvPr id="5125" name="Rectangle 5">
            <a:extLst>
              <a:ext uri="{FF2B5EF4-FFF2-40B4-BE49-F238E27FC236}">
                <a16:creationId xmlns:a16="http://schemas.microsoft.com/office/drawing/2014/main" id="{1E020ECB-0883-40F7-89C8-8183744A5BCF}"/>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127" name="Rectangle 7">
            <a:extLst>
              <a:ext uri="{FF2B5EF4-FFF2-40B4-BE49-F238E27FC236}">
                <a16:creationId xmlns:a16="http://schemas.microsoft.com/office/drawing/2014/main" id="{6569EB02-768D-434A-B107-B914C81355A7}"/>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C8810B1-B8E9-4A31-8BA2-8182F1E32402}"/>
              </a:ext>
            </a:extLst>
          </p:cNvPr>
          <p:cNvSpPr>
            <a:spLocks noGrp="1" noChangeArrowheads="1"/>
          </p:cNvSpPr>
          <p:nvPr>
            <p:ph type="title"/>
          </p:nvPr>
        </p:nvSpPr>
        <p:spPr/>
        <p:txBody>
          <a:bodyPr/>
          <a:lstStyle/>
          <a:p>
            <a:pPr eaLnBrk="1" hangingPunct="1"/>
            <a:r>
              <a:rPr lang="tr-TR" altLang="tr-TR" sz="3600">
                <a:solidFill>
                  <a:srgbClr val="0033CC"/>
                </a:solidFill>
              </a:rPr>
              <a:t/>
            </a:r>
            <a:br>
              <a:rPr lang="tr-TR" altLang="tr-TR" sz="3600">
                <a:solidFill>
                  <a:srgbClr val="0033CC"/>
                </a:solidFill>
              </a:rPr>
            </a:br>
            <a:endParaRPr lang="tr-TR" altLang="tr-TR" sz="3600">
              <a:solidFill>
                <a:srgbClr val="0033CC"/>
              </a:solidFill>
            </a:endParaRPr>
          </a:p>
        </p:txBody>
      </p:sp>
      <mc:AlternateContent xmlns:mc="http://schemas.openxmlformats.org/markup-compatibility/2006" xmlns:a14="http://schemas.microsoft.com/office/drawing/2010/main">
        <mc:Choice Requires="a14">
          <p:sp>
            <p:nvSpPr>
              <p:cNvPr id="5123" name="Rectangle 3">
                <a:extLst>
                  <a:ext uri="{FF2B5EF4-FFF2-40B4-BE49-F238E27FC236}">
                    <a16:creationId xmlns:a16="http://schemas.microsoft.com/office/drawing/2014/main" id="{4010A088-8914-4D6D-9CEA-1F8CDE85B772}"/>
                  </a:ext>
                </a:extLst>
              </p:cNvPr>
              <p:cNvSpPr>
                <a:spLocks noGrp="1" noChangeArrowheads="1"/>
              </p:cNvSpPr>
              <p:nvPr>
                <p:ph type="body" idx="4294967295"/>
              </p:nvPr>
            </p:nvSpPr>
            <p:spPr>
              <a:xfrm>
                <a:off x="1703389" y="908050"/>
                <a:ext cx="8713787" cy="5689600"/>
              </a:xfrm>
            </p:spPr>
            <p:txBody>
              <a:bodyPr>
                <a:normAutofit/>
              </a:bodyPr>
              <a:lstStyle/>
              <a:p>
                <a:pPr algn="just" eaLnBrk="1" hangingPunct="1"/>
                <a:r>
                  <a:rPr lang="tr-TR" altLang="tr-TR" sz="2200" dirty="0">
                    <a:solidFill>
                      <a:srgbClr val="000066"/>
                    </a:solidFill>
                  </a:rPr>
                  <a:t>Aritmetik ortalama serideki gözlem değerleri toplamının toplam gözlem sayısına oranıdır.  </a:t>
                </a:r>
              </a:p>
              <a:p>
                <a:pPr algn="just" eaLnBrk="1" hangingPunct="1"/>
                <a14:m>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panose="02040503050406030204" pitchFamily="18" charset="0"/>
                          </a:rPr>
                          <m:t>𝑋</m:t>
                        </m:r>
                      </m:e>
                    </m:acc>
                    <m:r>
                      <a:rPr lang="tr-TR" b="0" i="1" smtClean="0">
                        <a:latin typeface="Cambria Math" panose="02040503050406030204" pitchFamily="18" charset="0"/>
                      </a:rPr>
                      <m:t> </m:t>
                    </m:r>
                    <m:r>
                      <a:rPr lang="tr-TR" b="0" i="1" smtClean="0">
                        <a:latin typeface="Cambria Math" panose="02040503050406030204" pitchFamily="18" charset="0"/>
                      </a:rPr>
                      <m:t>𝑔</m:t>
                    </m:r>
                    <m:r>
                      <a:rPr lang="tr-TR" b="0" i="1" smtClean="0">
                        <a:latin typeface="Cambria Math" panose="02040503050406030204" pitchFamily="18" charset="0"/>
                      </a:rPr>
                      <m:t>ö</m:t>
                    </m:r>
                    <m:r>
                      <a:rPr lang="tr-TR" b="0" i="1" smtClean="0">
                        <a:latin typeface="Cambria Math" panose="02040503050406030204" pitchFamily="18" charset="0"/>
                      </a:rPr>
                      <m:t>𝑠𝑡𝑒𝑟𝑖𝑚</m:t>
                    </m:r>
                    <m:r>
                      <a:rPr lang="tr-TR" b="0" i="1" smtClean="0">
                        <a:latin typeface="Cambria Math" panose="02040503050406030204" pitchFamily="18" charset="0"/>
                      </a:rPr>
                      <m:t> ş</m:t>
                    </m:r>
                    <m:r>
                      <a:rPr lang="tr-TR" b="0" i="1" smtClean="0">
                        <a:latin typeface="Cambria Math" panose="02040503050406030204" pitchFamily="18" charset="0"/>
                      </a:rPr>
                      <m:t>𝑒𝑘𝑙𝑖</m:t>
                    </m:r>
                  </m:oMath>
                </a14:m>
                <a:endParaRPr lang="tr-TR" altLang="tr-TR" dirty="0">
                  <a:solidFill>
                    <a:srgbClr val="000066"/>
                  </a:solidFill>
                </a:endParaRPr>
              </a:p>
              <a:p>
                <a:pPr eaLnBrk="1" hangingPunct="1"/>
                <a:r>
                  <a:rPr lang="tr-TR" altLang="tr-TR" dirty="0">
                    <a:solidFill>
                      <a:srgbClr val="000066"/>
                    </a:solidFill>
                  </a:rPr>
                  <a:t>Basit seride 		   </a:t>
                </a:r>
              </a:p>
              <a:p>
                <a:pPr eaLnBrk="1" hangingPunct="1"/>
                <a:endParaRPr lang="tr-TR" altLang="tr-TR" dirty="0">
                  <a:solidFill>
                    <a:srgbClr val="000066"/>
                  </a:solidFill>
                </a:endParaRPr>
              </a:p>
              <a:p>
                <a:pPr eaLnBrk="1" hangingPunct="1"/>
                <a:r>
                  <a:rPr lang="tr-TR" altLang="tr-TR" dirty="0">
                    <a:solidFill>
                      <a:srgbClr val="000066"/>
                    </a:solidFill>
                  </a:rPr>
                  <a:t>Tasnif edilmiş seride   </a:t>
                </a:r>
              </a:p>
              <a:p>
                <a:pPr eaLnBrk="1" hangingPunct="1"/>
                <a:endParaRPr lang="tr-TR" altLang="tr-TR" dirty="0">
                  <a:solidFill>
                    <a:srgbClr val="000066"/>
                  </a:solidFill>
                </a:endParaRPr>
              </a:p>
              <a:p>
                <a:pPr eaLnBrk="1" hangingPunct="1"/>
                <a:r>
                  <a:rPr lang="tr-TR" altLang="tr-TR" dirty="0">
                    <a:solidFill>
                      <a:srgbClr val="000066"/>
                    </a:solidFill>
                  </a:rPr>
                  <a:t>Gruplanmış seride</a:t>
                </a:r>
              </a:p>
              <a:p>
                <a:pPr eaLnBrk="1" hangingPunct="1"/>
                <a:endParaRPr lang="tr-TR" altLang="tr-TR" dirty="0">
                  <a:solidFill>
                    <a:srgbClr val="000066"/>
                  </a:solidFill>
                </a:endParaRPr>
              </a:p>
              <a:p>
                <a:pPr eaLnBrk="1" hangingPunct="1">
                  <a:buFontTx/>
                  <a:buNone/>
                </a:pPr>
                <a:r>
                  <a:rPr lang="tr-TR" altLang="tr-TR" dirty="0" err="1">
                    <a:solidFill>
                      <a:srgbClr val="000066"/>
                    </a:solidFill>
                  </a:rPr>
                  <a:t>X</a:t>
                </a:r>
                <a:r>
                  <a:rPr lang="tr-TR" altLang="tr-TR" baseline="-25000" dirty="0" err="1">
                    <a:solidFill>
                      <a:srgbClr val="000066"/>
                    </a:solidFill>
                  </a:rPr>
                  <a:t>i</a:t>
                </a:r>
                <a:r>
                  <a:rPr lang="tr-TR" altLang="tr-TR" dirty="0">
                    <a:solidFill>
                      <a:srgbClr val="000066"/>
                    </a:solidFill>
                  </a:rPr>
                  <a:t> : i. gözlem değeri           f</a:t>
                </a:r>
                <a:r>
                  <a:rPr lang="tr-TR" altLang="tr-TR" baseline="-25000" dirty="0">
                    <a:solidFill>
                      <a:srgbClr val="000066"/>
                    </a:solidFill>
                  </a:rPr>
                  <a:t>i</a:t>
                </a:r>
                <a:r>
                  <a:rPr lang="tr-TR" altLang="tr-TR" dirty="0">
                    <a:solidFill>
                      <a:srgbClr val="000066"/>
                    </a:solidFill>
                  </a:rPr>
                  <a:t> : i. değerin frekansı</a:t>
                </a:r>
              </a:p>
              <a:p>
                <a:pPr eaLnBrk="1" hangingPunct="1">
                  <a:buFontTx/>
                  <a:buNone/>
                </a:pPr>
                <a:r>
                  <a:rPr lang="tr-TR" altLang="tr-TR" dirty="0">
                    <a:solidFill>
                      <a:srgbClr val="000066"/>
                    </a:solidFill>
                  </a:rPr>
                  <a:t>m</a:t>
                </a:r>
                <a:r>
                  <a:rPr lang="tr-TR" altLang="tr-TR" baseline="-25000" dirty="0">
                    <a:solidFill>
                      <a:srgbClr val="000066"/>
                    </a:solidFill>
                  </a:rPr>
                  <a:t>i</a:t>
                </a:r>
                <a:r>
                  <a:rPr lang="tr-TR" altLang="tr-TR" dirty="0">
                    <a:solidFill>
                      <a:srgbClr val="000066"/>
                    </a:solidFill>
                  </a:rPr>
                  <a:t> : i. sınıfın orta noktası   N : toplam gözlem sayısı</a:t>
                </a:r>
              </a:p>
            </p:txBody>
          </p:sp>
        </mc:Choice>
        <mc:Fallback xmlns="">
          <p:sp>
            <p:nvSpPr>
              <p:cNvPr id="5123" name="Rectangle 3">
                <a:extLst>
                  <a:ext uri="{FF2B5EF4-FFF2-40B4-BE49-F238E27FC236}">
                    <a16:creationId xmlns:a16="http://schemas.microsoft.com/office/drawing/2014/main" id="{4010A088-8914-4D6D-9CEA-1F8CDE85B772}"/>
                  </a:ext>
                </a:extLst>
              </p:cNvPr>
              <p:cNvSpPr>
                <a:spLocks noGrp="1" noRot="1" noChangeAspect="1" noMove="1" noResize="1" noEditPoints="1" noAdjustHandles="1" noChangeArrowheads="1" noChangeShapeType="1" noTextEdit="1"/>
              </p:cNvSpPr>
              <p:nvPr>
                <p:ph type="body" idx="4294967295"/>
              </p:nvPr>
            </p:nvSpPr>
            <p:spPr>
              <a:xfrm>
                <a:off x="1703389" y="908050"/>
                <a:ext cx="8713787" cy="5689600"/>
              </a:xfrm>
              <a:blipFill>
                <a:blip r:embed="rId3"/>
                <a:stretch>
                  <a:fillRect l="-1399" t="-1393" r="-839"/>
                </a:stretch>
              </a:blipFill>
            </p:spPr>
            <p:txBody>
              <a:bodyPr/>
              <a:lstStyle/>
              <a:p>
                <a:r>
                  <a:rPr lang="tr-TR">
                    <a:noFill/>
                  </a:rPr>
                  <a:t> </a:t>
                </a:r>
              </a:p>
            </p:txBody>
          </p:sp>
        </mc:Fallback>
      </mc:AlternateContent>
      <p:sp>
        <p:nvSpPr>
          <p:cNvPr id="5124" name="Rectangle 4">
            <a:extLst>
              <a:ext uri="{FF2B5EF4-FFF2-40B4-BE49-F238E27FC236}">
                <a16:creationId xmlns:a16="http://schemas.microsoft.com/office/drawing/2014/main" id="{3977A27C-60E0-42E1-ABD0-8F2D18AC0CA0}"/>
              </a:ext>
            </a:extLst>
          </p:cNvPr>
          <p:cNvSpPr>
            <a:spLocks noChangeArrowheads="1"/>
          </p:cNvSpPr>
          <p:nvPr/>
        </p:nvSpPr>
        <p:spPr bwMode="auto">
          <a:xfrm>
            <a:off x="1774825" y="188914"/>
            <a:ext cx="8280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0574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tr-TR" altLang="tr-TR" sz="3200" dirty="0">
                <a:solidFill>
                  <a:srgbClr val="FF0000"/>
                </a:solidFill>
              </a:rPr>
              <a:t>Aritmetik ortalama</a:t>
            </a:r>
          </a:p>
        </p:txBody>
      </p:sp>
      <p:sp>
        <p:nvSpPr>
          <p:cNvPr id="5125" name="Rectangle 5">
            <a:extLst>
              <a:ext uri="{FF2B5EF4-FFF2-40B4-BE49-F238E27FC236}">
                <a16:creationId xmlns:a16="http://schemas.microsoft.com/office/drawing/2014/main" id="{1E020ECB-0883-40F7-89C8-8183744A5BCF}"/>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aphicFrame>
        <p:nvGraphicFramePr>
          <p:cNvPr id="5126" name="Object 6">
            <a:extLst>
              <a:ext uri="{FF2B5EF4-FFF2-40B4-BE49-F238E27FC236}">
                <a16:creationId xmlns:a16="http://schemas.microsoft.com/office/drawing/2014/main" id="{1E7DFF8F-E02B-4F04-95ED-A4EBCB577E07}"/>
              </a:ext>
            </a:extLst>
          </p:cNvPr>
          <p:cNvGraphicFramePr>
            <a:graphicFrameLocks noChangeAspect="1"/>
          </p:cNvGraphicFramePr>
          <p:nvPr>
            <p:extLst>
              <p:ext uri="{D42A27DB-BD31-4B8C-83A1-F6EECF244321}">
                <p14:modId xmlns:p14="http://schemas.microsoft.com/office/powerpoint/2010/main" val="2508179633"/>
              </p:ext>
            </p:extLst>
          </p:nvPr>
        </p:nvGraphicFramePr>
        <p:xfrm>
          <a:off x="5086350" y="1401763"/>
          <a:ext cx="4968875" cy="1054100"/>
        </p:xfrm>
        <a:graphic>
          <a:graphicData uri="http://schemas.openxmlformats.org/presentationml/2006/ole">
            <mc:AlternateContent xmlns:mc="http://schemas.openxmlformats.org/markup-compatibility/2006">
              <mc:Choice xmlns:v="urn:schemas-microsoft-com:vml" Requires="v">
                <p:oleObj spid="_x0000_s11320" name="Denklem" r:id="rId4" imgW="2209800" imgH="431800" progId="Equation.3">
                  <p:embed/>
                </p:oleObj>
              </mc:Choice>
              <mc:Fallback>
                <p:oleObj name="Denklem" r:id="rId4" imgW="2209800" imgH="431800" progId="Equation.3">
                  <p:embed/>
                  <p:pic>
                    <p:nvPicPr>
                      <p:cNvPr id="5126" name="Object 6">
                        <a:extLst>
                          <a:ext uri="{FF2B5EF4-FFF2-40B4-BE49-F238E27FC236}">
                            <a16:creationId xmlns:a16="http://schemas.microsoft.com/office/drawing/2014/main" id="{1E7DFF8F-E02B-4F04-95ED-A4EBCB577E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6350" y="1401763"/>
                        <a:ext cx="4968875" cy="10541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7" name="Rectangle 7">
            <a:extLst>
              <a:ext uri="{FF2B5EF4-FFF2-40B4-BE49-F238E27FC236}">
                <a16:creationId xmlns:a16="http://schemas.microsoft.com/office/drawing/2014/main" id="{6569EB02-768D-434A-B107-B914C81355A7}"/>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aphicFrame>
        <p:nvGraphicFramePr>
          <p:cNvPr id="5128" name="Object 8">
            <a:extLst>
              <a:ext uri="{FF2B5EF4-FFF2-40B4-BE49-F238E27FC236}">
                <a16:creationId xmlns:a16="http://schemas.microsoft.com/office/drawing/2014/main" id="{55E7C186-A7C7-4090-BABD-329F53E768E0}"/>
              </a:ext>
            </a:extLst>
          </p:cNvPr>
          <p:cNvGraphicFramePr>
            <a:graphicFrameLocks noChangeAspect="1"/>
          </p:cNvGraphicFramePr>
          <p:nvPr>
            <p:extLst>
              <p:ext uri="{D42A27DB-BD31-4B8C-83A1-F6EECF244321}">
                <p14:modId xmlns:p14="http://schemas.microsoft.com/office/powerpoint/2010/main" val="1662033351"/>
              </p:ext>
            </p:extLst>
          </p:nvPr>
        </p:nvGraphicFramePr>
        <p:xfrm>
          <a:off x="5086350" y="2594768"/>
          <a:ext cx="5026025" cy="993775"/>
        </p:xfrm>
        <a:graphic>
          <a:graphicData uri="http://schemas.openxmlformats.org/presentationml/2006/ole">
            <mc:AlternateContent xmlns:mc="http://schemas.openxmlformats.org/markup-compatibility/2006">
              <mc:Choice xmlns:v="urn:schemas-microsoft-com:vml" Requires="v">
                <p:oleObj spid="_x0000_s11321" name="Denklem" r:id="rId6" imgW="2438400" imgH="482600" progId="Equation.3">
                  <p:embed/>
                </p:oleObj>
              </mc:Choice>
              <mc:Fallback>
                <p:oleObj name="Denklem" r:id="rId6" imgW="2438400" imgH="482600" progId="Equation.3">
                  <p:embed/>
                  <p:pic>
                    <p:nvPicPr>
                      <p:cNvPr id="5128" name="Object 8">
                        <a:extLst>
                          <a:ext uri="{FF2B5EF4-FFF2-40B4-BE49-F238E27FC236}">
                            <a16:creationId xmlns:a16="http://schemas.microsoft.com/office/drawing/2014/main" id="{55E7C186-A7C7-4090-BABD-329F53E768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6350" y="2594768"/>
                        <a:ext cx="5026025" cy="99377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9" name="Object 9">
            <a:extLst>
              <a:ext uri="{FF2B5EF4-FFF2-40B4-BE49-F238E27FC236}">
                <a16:creationId xmlns:a16="http://schemas.microsoft.com/office/drawing/2014/main" id="{463E0885-C3F7-4185-BAF5-62683570DD73}"/>
              </a:ext>
            </a:extLst>
          </p:cNvPr>
          <p:cNvGraphicFramePr>
            <a:graphicFrameLocks noGrp="1" noChangeAspect="1"/>
          </p:cNvGraphicFramePr>
          <p:nvPr>
            <p:ph idx="1"/>
            <p:extLst>
              <p:ext uri="{D42A27DB-BD31-4B8C-83A1-F6EECF244321}">
                <p14:modId xmlns:p14="http://schemas.microsoft.com/office/powerpoint/2010/main" val="1481072608"/>
              </p:ext>
            </p:extLst>
          </p:nvPr>
        </p:nvGraphicFramePr>
        <p:xfrm>
          <a:off x="5086349" y="3675062"/>
          <a:ext cx="4968875" cy="938213"/>
        </p:xfrm>
        <a:graphic>
          <a:graphicData uri="http://schemas.openxmlformats.org/presentationml/2006/ole">
            <mc:AlternateContent xmlns:mc="http://schemas.openxmlformats.org/markup-compatibility/2006">
              <mc:Choice xmlns:v="urn:schemas-microsoft-com:vml" Requires="v">
                <p:oleObj spid="_x0000_s11322" name="Denklem" r:id="rId8" imgW="2260600" imgH="482600" progId="Equation.3">
                  <p:embed/>
                </p:oleObj>
              </mc:Choice>
              <mc:Fallback>
                <p:oleObj name="Denklem" r:id="rId8" imgW="2260600" imgH="482600" progId="Equation.3">
                  <p:embed/>
                  <p:pic>
                    <p:nvPicPr>
                      <p:cNvPr id="5129" name="Object 9">
                        <a:extLst>
                          <a:ext uri="{FF2B5EF4-FFF2-40B4-BE49-F238E27FC236}">
                            <a16:creationId xmlns:a16="http://schemas.microsoft.com/office/drawing/2014/main" id="{463E0885-C3F7-4185-BAF5-62683570DD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86349" y="3675062"/>
                        <a:ext cx="4968875" cy="938213"/>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84989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B867F2-A0C6-4D6F-85E5-1C14C6683DC2}"/>
              </a:ext>
            </a:extLst>
          </p:cNvPr>
          <p:cNvSpPr>
            <a:spLocks noGrp="1"/>
          </p:cNvSpPr>
          <p:nvPr>
            <p:ph type="title"/>
          </p:nvPr>
        </p:nvSpPr>
        <p:spPr/>
        <p:txBody>
          <a:bodyPr/>
          <a:lstStyle/>
          <a:p>
            <a:endParaRPr lang="tr-TR"/>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4CD6A73E-5EC4-4979-91CE-4E342759171B}"/>
                  </a:ext>
                </a:extLst>
              </p:cNvPr>
              <p:cNvSpPr>
                <a:spLocks noGrp="1"/>
              </p:cNvSpPr>
              <p:nvPr>
                <p:ph idx="1"/>
              </p:nvPr>
            </p:nvSpPr>
            <p:spPr/>
            <p:txBody>
              <a:bodyPr/>
              <a:lstStyle/>
              <a:p>
                <a:r>
                  <a:rPr lang="tr-TR" dirty="0"/>
                  <a:t>2,5,6,8,10,12,17,20</a:t>
                </a:r>
              </a:p>
              <a:p>
                <a14:m>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panose="02040503050406030204" pitchFamily="18" charset="0"/>
                          </a:rPr>
                          <m:t>𝑋</m:t>
                        </m:r>
                      </m:e>
                    </m:acc>
                    <m:r>
                      <a:rPr lang="tr-TR" b="0" i="1" smtClean="0">
                        <a:latin typeface="Cambria Math" panose="02040503050406030204" pitchFamily="18" charset="0"/>
                      </a:rPr>
                      <m:t>=</m:t>
                    </m:r>
                  </m:oMath>
                </a14:m>
                <a:r>
                  <a:rPr lang="tr-TR" dirty="0"/>
                  <a:t>?</a:t>
                </a:r>
              </a:p>
              <a:p>
                <a:r>
                  <a:rPr lang="tr-TR" dirty="0"/>
                  <a:t>80/8=10</a:t>
                </a:r>
              </a:p>
            </p:txBody>
          </p:sp>
        </mc:Choice>
        <mc:Fallback xmlns="">
          <p:sp>
            <p:nvSpPr>
              <p:cNvPr id="3" name="İçerik Yer Tutucusu 2">
                <a:extLst>
                  <a:ext uri="{FF2B5EF4-FFF2-40B4-BE49-F238E27FC236}">
                    <a16:creationId xmlns:a16="http://schemas.microsoft.com/office/drawing/2014/main" id="{4CD6A73E-5EC4-4979-91CE-4E342759171B}"/>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tr-TR">
                    <a:noFill/>
                  </a:rPr>
                  <a:t> </a:t>
                </a:r>
              </a:p>
            </p:txBody>
          </p:sp>
        </mc:Fallback>
      </mc:AlternateContent>
    </p:spTree>
    <p:extLst>
      <p:ext uri="{BB962C8B-B14F-4D97-AF65-F5344CB8AC3E}">
        <p14:creationId xmlns:p14="http://schemas.microsoft.com/office/powerpoint/2010/main" val="3816121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FE5FCF-0AC2-4289-B458-8FBD78F95783}"/>
              </a:ext>
            </a:extLst>
          </p:cNvPr>
          <p:cNvSpPr>
            <a:spLocks noGrp="1"/>
          </p:cNvSpPr>
          <p:nvPr>
            <p:ph type="title"/>
          </p:nvPr>
        </p:nvSpPr>
        <p:spPr/>
        <p:txBody>
          <a:bodyPr/>
          <a:lstStyle/>
          <a:p>
            <a:endParaRPr lang="tr-TR"/>
          </a:p>
        </p:txBody>
      </p:sp>
      <mc:AlternateContent xmlns:mc="http://schemas.openxmlformats.org/markup-compatibility/2006" xmlns:a14="http://schemas.microsoft.com/office/drawing/2010/main">
        <mc:Choice Requires="a14">
          <p:graphicFrame>
            <p:nvGraphicFramePr>
              <p:cNvPr id="4" name="Tablo 4">
                <a:extLst>
                  <a:ext uri="{FF2B5EF4-FFF2-40B4-BE49-F238E27FC236}">
                    <a16:creationId xmlns:a16="http://schemas.microsoft.com/office/drawing/2014/main" id="{7460828C-D852-4781-A0B3-0647F3EC8FCA}"/>
                  </a:ext>
                </a:extLst>
              </p:cNvPr>
              <p:cNvGraphicFramePr>
                <a:graphicFrameLocks noGrp="1"/>
              </p:cNvGraphicFramePr>
              <p:nvPr>
                <p:ph idx="1"/>
                <p:extLst>
                  <p:ext uri="{D42A27DB-BD31-4B8C-83A1-F6EECF244321}">
                    <p14:modId xmlns:p14="http://schemas.microsoft.com/office/powerpoint/2010/main" val="3736418192"/>
                  </p:ext>
                </p:extLst>
              </p:nvPr>
            </p:nvGraphicFramePr>
            <p:xfrm>
              <a:off x="1103313" y="2052638"/>
              <a:ext cx="8947146" cy="2225040"/>
            </p:xfrm>
            <a:graphic>
              <a:graphicData uri="http://schemas.openxmlformats.org/drawingml/2006/table">
                <a:tbl>
                  <a:tblPr firstRow="1" bandRow="1">
                    <a:tableStyleId>{5C22544A-7EE6-4342-B048-85BDC9FD1C3A}</a:tableStyleId>
                  </a:tblPr>
                  <a:tblGrid>
                    <a:gridCol w="2982382">
                      <a:extLst>
                        <a:ext uri="{9D8B030D-6E8A-4147-A177-3AD203B41FA5}">
                          <a16:colId xmlns:a16="http://schemas.microsoft.com/office/drawing/2014/main" val="3580512912"/>
                        </a:ext>
                      </a:extLst>
                    </a:gridCol>
                    <a:gridCol w="2982382">
                      <a:extLst>
                        <a:ext uri="{9D8B030D-6E8A-4147-A177-3AD203B41FA5}">
                          <a16:colId xmlns:a16="http://schemas.microsoft.com/office/drawing/2014/main" val="57186178"/>
                        </a:ext>
                      </a:extLst>
                    </a:gridCol>
                    <a:gridCol w="2982382">
                      <a:extLst>
                        <a:ext uri="{9D8B030D-6E8A-4147-A177-3AD203B41FA5}">
                          <a16:colId xmlns:a16="http://schemas.microsoft.com/office/drawing/2014/main" val="3711818701"/>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1" i="1" smtClean="0">
                                        <a:latin typeface="Cambria Math" panose="02040503050406030204" pitchFamily="18" charset="0"/>
                                      </a:rPr>
                                      <m:t>𝑿</m:t>
                                    </m:r>
                                  </m:e>
                                  <m:sub>
                                    <m:r>
                                      <a:rPr lang="tr-TR" b="1" i="1" smtClean="0">
                                        <a:latin typeface="Cambria Math" panose="02040503050406030204" pitchFamily="18" charset="0"/>
                                      </a:rPr>
                                      <m:t>𝒊</m:t>
                                    </m:r>
                                  </m:sub>
                                </m:sSub>
                              </m:oMath>
                            </m:oMathPara>
                          </a14:m>
                          <a:endParaRPr lang="tr-TR" dirty="0"/>
                        </a:p>
                      </a:txBody>
                      <a:tcPr marL="77801" marR="77801"/>
                    </a:tc>
                    <a:tc>
                      <a:txBody>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1" i="1" smtClean="0">
                                        <a:latin typeface="Cambria Math" panose="02040503050406030204" pitchFamily="18" charset="0"/>
                                      </a:rPr>
                                      <m:t>𝒇</m:t>
                                    </m:r>
                                  </m:e>
                                  <m:sub>
                                    <m:r>
                                      <a:rPr lang="tr-TR" b="1" i="1" smtClean="0">
                                        <a:latin typeface="Cambria Math" panose="02040503050406030204" pitchFamily="18" charset="0"/>
                                      </a:rPr>
                                      <m:t>𝒊</m:t>
                                    </m:r>
                                  </m:sub>
                                </m:sSub>
                              </m:oMath>
                            </m:oMathPara>
                          </a14:m>
                          <a:endParaRPr lang="tr-TR" dirty="0"/>
                        </a:p>
                      </a:txBody>
                      <a:tcPr marL="77801" marR="77801"/>
                    </a:tc>
                    <a:tc>
                      <a:txBody>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1" i="1" smtClean="0">
                                        <a:latin typeface="Cambria Math" panose="02040503050406030204" pitchFamily="18" charset="0"/>
                                      </a:rPr>
                                      <m:t>𝑿</m:t>
                                    </m:r>
                                  </m:e>
                                  <m:sub>
                                    <m:r>
                                      <a:rPr lang="tr-TR" b="1" i="1" smtClean="0">
                                        <a:latin typeface="Cambria Math" panose="02040503050406030204" pitchFamily="18" charset="0"/>
                                      </a:rPr>
                                      <m:t>𝒊</m:t>
                                    </m:r>
                                  </m:sub>
                                </m:sSub>
                                <m:sSub>
                                  <m:sSubPr>
                                    <m:ctrlPr>
                                      <a:rPr lang="tr-TR" i="1" smtClean="0">
                                        <a:latin typeface="Cambria Math" panose="02040503050406030204" pitchFamily="18" charset="0"/>
                                      </a:rPr>
                                    </m:ctrlPr>
                                  </m:sSubPr>
                                  <m:e>
                                    <m:r>
                                      <a:rPr lang="tr-TR" b="1" i="1" smtClean="0">
                                        <a:latin typeface="Cambria Math" panose="02040503050406030204" pitchFamily="18" charset="0"/>
                                      </a:rPr>
                                      <m:t>𝒇</m:t>
                                    </m:r>
                                  </m:e>
                                  <m:sub>
                                    <m:r>
                                      <a:rPr lang="tr-TR" b="1" i="1" smtClean="0">
                                        <a:latin typeface="Cambria Math" panose="02040503050406030204" pitchFamily="18" charset="0"/>
                                      </a:rPr>
                                      <m:t>𝒊</m:t>
                                    </m:r>
                                  </m:sub>
                                </m:sSub>
                              </m:oMath>
                            </m:oMathPara>
                          </a14:m>
                          <a:endParaRPr lang="tr-TR" dirty="0"/>
                        </a:p>
                      </a:txBody>
                      <a:tcPr marL="77801" marR="77801"/>
                    </a:tc>
                    <a:extLst>
                      <a:ext uri="{0D108BD9-81ED-4DB2-BD59-A6C34878D82A}">
                        <a16:rowId xmlns:a16="http://schemas.microsoft.com/office/drawing/2014/main" val="2014468445"/>
                      </a:ext>
                    </a:extLst>
                  </a:tr>
                  <a:tr h="370840">
                    <a:tc>
                      <a:txBody>
                        <a:bodyPr/>
                        <a:lstStyle/>
                        <a:p>
                          <a:r>
                            <a:rPr lang="tr-TR" dirty="0"/>
                            <a:t>8</a:t>
                          </a:r>
                        </a:p>
                      </a:txBody>
                      <a:tcPr marL="77801" marR="77801"/>
                    </a:tc>
                    <a:tc>
                      <a:txBody>
                        <a:bodyPr/>
                        <a:lstStyle/>
                        <a:p>
                          <a:r>
                            <a:rPr lang="tr-TR" dirty="0"/>
                            <a:t>4</a:t>
                          </a:r>
                        </a:p>
                      </a:txBody>
                      <a:tcPr marL="77801" marR="77801"/>
                    </a:tc>
                    <a:tc>
                      <a:txBody>
                        <a:bodyPr/>
                        <a:lstStyle/>
                        <a:p>
                          <a:r>
                            <a:rPr lang="tr-TR" dirty="0"/>
                            <a:t>32</a:t>
                          </a:r>
                        </a:p>
                      </a:txBody>
                      <a:tcPr marL="77801" marR="77801"/>
                    </a:tc>
                    <a:extLst>
                      <a:ext uri="{0D108BD9-81ED-4DB2-BD59-A6C34878D82A}">
                        <a16:rowId xmlns:a16="http://schemas.microsoft.com/office/drawing/2014/main" val="103872379"/>
                      </a:ext>
                    </a:extLst>
                  </a:tr>
                  <a:tr h="370840">
                    <a:tc>
                      <a:txBody>
                        <a:bodyPr/>
                        <a:lstStyle/>
                        <a:p>
                          <a:r>
                            <a:rPr lang="tr-TR" dirty="0"/>
                            <a:t>11</a:t>
                          </a:r>
                        </a:p>
                      </a:txBody>
                      <a:tcPr marL="77801" marR="77801"/>
                    </a:tc>
                    <a:tc>
                      <a:txBody>
                        <a:bodyPr/>
                        <a:lstStyle/>
                        <a:p>
                          <a:r>
                            <a:rPr lang="tr-TR" dirty="0"/>
                            <a:t>3</a:t>
                          </a:r>
                        </a:p>
                      </a:txBody>
                      <a:tcPr marL="77801" marR="77801"/>
                    </a:tc>
                    <a:tc>
                      <a:txBody>
                        <a:bodyPr/>
                        <a:lstStyle/>
                        <a:p>
                          <a:r>
                            <a:rPr lang="tr-TR" dirty="0"/>
                            <a:t>33</a:t>
                          </a:r>
                        </a:p>
                      </a:txBody>
                      <a:tcPr marL="77801" marR="77801"/>
                    </a:tc>
                    <a:extLst>
                      <a:ext uri="{0D108BD9-81ED-4DB2-BD59-A6C34878D82A}">
                        <a16:rowId xmlns:a16="http://schemas.microsoft.com/office/drawing/2014/main" val="1165394315"/>
                      </a:ext>
                    </a:extLst>
                  </a:tr>
                  <a:tr h="370840">
                    <a:tc>
                      <a:txBody>
                        <a:bodyPr/>
                        <a:lstStyle/>
                        <a:p>
                          <a:r>
                            <a:rPr lang="tr-TR" dirty="0"/>
                            <a:t>15</a:t>
                          </a:r>
                        </a:p>
                      </a:txBody>
                      <a:tcPr marL="77801" marR="77801"/>
                    </a:tc>
                    <a:tc>
                      <a:txBody>
                        <a:bodyPr/>
                        <a:lstStyle/>
                        <a:p>
                          <a:r>
                            <a:rPr lang="tr-TR" dirty="0"/>
                            <a:t>2</a:t>
                          </a:r>
                        </a:p>
                      </a:txBody>
                      <a:tcPr marL="77801" marR="77801"/>
                    </a:tc>
                    <a:tc>
                      <a:txBody>
                        <a:bodyPr/>
                        <a:lstStyle/>
                        <a:p>
                          <a:r>
                            <a:rPr lang="tr-TR" dirty="0"/>
                            <a:t>30</a:t>
                          </a:r>
                        </a:p>
                      </a:txBody>
                      <a:tcPr marL="77801" marR="77801"/>
                    </a:tc>
                    <a:extLst>
                      <a:ext uri="{0D108BD9-81ED-4DB2-BD59-A6C34878D82A}">
                        <a16:rowId xmlns:a16="http://schemas.microsoft.com/office/drawing/2014/main" val="384343485"/>
                      </a:ext>
                    </a:extLst>
                  </a:tr>
                  <a:tr h="370840">
                    <a:tc>
                      <a:txBody>
                        <a:bodyPr/>
                        <a:lstStyle/>
                        <a:p>
                          <a:r>
                            <a:rPr lang="tr-TR" dirty="0"/>
                            <a:t>25</a:t>
                          </a:r>
                        </a:p>
                      </a:txBody>
                      <a:tcPr marL="77801" marR="77801"/>
                    </a:tc>
                    <a:tc>
                      <a:txBody>
                        <a:bodyPr/>
                        <a:lstStyle/>
                        <a:p>
                          <a:r>
                            <a:rPr lang="tr-TR" dirty="0"/>
                            <a:t>1</a:t>
                          </a:r>
                        </a:p>
                      </a:txBody>
                      <a:tcPr marL="77801" marR="77801"/>
                    </a:tc>
                    <a:tc>
                      <a:txBody>
                        <a:bodyPr/>
                        <a:lstStyle/>
                        <a:p>
                          <a:r>
                            <a:rPr lang="tr-TR" dirty="0"/>
                            <a:t>25</a:t>
                          </a:r>
                        </a:p>
                      </a:txBody>
                      <a:tcPr marL="77801" marR="77801"/>
                    </a:tc>
                    <a:extLst>
                      <a:ext uri="{0D108BD9-81ED-4DB2-BD59-A6C34878D82A}">
                        <a16:rowId xmlns:a16="http://schemas.microsoft.com/office/drawing/2014/main" val="2478914410"/>
                      </a:ext>
                    </a:extLst>
                  </a:tr>
                  <a:tr h="370840">
                    <a:tc>
                      <a:txBody>
                        <a:bodyPr/>
                        <a:lstStyle/>
                        <a:p>
                          <a:r>
                            <a:rPr lang="tr-TR" dirty="0"/>
                            <a:t>Toplam</a:t>
                          </a:r>
                        </a:p>
                      </a:txBody>
                      <a:tcPr marL="77801" marR="77801"/>
                    </a:tc>
                    <a:tc>
                      <a:txBody>
                        <a:bodyPr/>
                        <a:lstStyle/>
                        <a:p>
                          <a:r>
                            <a:rPr lang="tr-TR" dirty="0"/>
                            <a:t>10</a:t>
                          </a:r>
                        </a:p>
                      </a:txBody>
                      <a:tcPr marL="77801" marR="77801"/>
                    </a:tc>
                    <a:tc>
                      <a:txBody>
                        <a:bodyPr/>
                        <a:lstStyle/>
                        <a:p>
                          <a:r>
                            <a:rPr lang="tr-TR" dirty="0"/>
                            <a:t>120</a:t>
                          </a:r>
                        </a:p>
                      </a:txBody>
                      <a:tcPr marL="77801" marR="77801"/>
                    </a:tc>
                    <a:extLst>
                      <a:ext uri="{0D108BD9-81ED-4DB2-BD59-A6C34878D82A}">
                        <a16:rowId xmlns:a16="http://schemas.microsoft.com/office/drawing/2014/main" val="242517764"/>
                      </a:ext>
                    </a:extLst>
                  </a:tr>
                </a:tbl>
              </a:graphicData>
            </a:graphic>
          </p:graphicFrame>
        </mc:Choice>
        <mc:Fallback xmlns="">
          <p:graphicFrame>
            <p:nvGraphicFramePr>
              <p:cNvPr id="4" name="Tablo 4">
                <a:extLst>
                  <a:ext uri="{FF2B5EF4-FFF2-40B4-BE49-F238E27FC236}">
                    <a16:creationId xmlns:a16="http://schemas.microsoft.com/office/drawing/2014/main" id="{7460828C-D852-4781-A0B3-0647F3EC8FCA}"/>
                  </a:ext>
                </a:extLst>
              </p:cNvPr>
              <p:cNvGraphicFramePr>
                <a:graphicFrameLocks noGrp="1"/>
              </p:cNvGraphicFramePr>
              <p:nvPr>
                <p:ph idx="1"/>
                <p:extLst>
                  <p:ext uri="{D42A27DB-BD31-4B8C-83A1-F6EECF244321}">
                    <p14:modId xmlns:p14="http://schemas.microsoft.com/office/powerpoint/2010/main" val="3736418192"/>
                  </p:ext>
                </p:extLst>
              </p:nvPr>
            </p:nvGraphicFramePr>
            <p:xfrm>
              <a:off x="1103313" y="2052638"/>
              <a:ext cx="8947146" cy="2225040"/>
            </p:xfrm>
            <a:graphic>
              <a:graphicData uri="http://schemas.openxmlformats.org/drawingml/2006/table">
                <a:tbl>
                  <a:tblPr firstRow="1" bandRow="1">
                    <a:tableStyleId>{5C22544A-7EE6-4342-B048-85BDC9FD1C3A}</a:tableStyleId>
                  </a:tblPr>
                  <a:tblGrid>
                    <a:gridCol w="2982382">
                      <a:extLst>
                        <a:ext uri="{9D8B030D-6E8A-4147-A177-3AD203B41FA5}">
                          <a16:colId xmlns:a16="http://schemas.microsoft.com/office/drawing/2014/main" val="3580512912"/>
                        </a:ext>
                      </a:extLst>
                    </a:gridCol>
                    <a:gridCol w="2982382">
                      <a:extLst>
                        <a:ext uri="{9D8B030D-6E8A-4147-A177-3AD203B41FA5}">
                          <a16:colId xmlns:a16="http://schemas.microsoft.com/office/drawing/2014/main" val="57186178"/>
                        </a:ext>
                      </a:extLst>
                    </a:gridCol>
                    <a:gridCol w="2982382">
                      <a:extLst>
                        <a:ext uri="{9D8B030D-6E8A-4147-A177-3AD203B41FA5}">
                          <a16:colId xmlns:a16="http://schemas.microsoft.com/office/drawing/2014/main" val="3711818701"/>
                        </a:ext>
                      </a:extLst>
                    </a:gridCol>
                  </a:tblGrid>
                  <a:tr h="370840">
                    <a:tc>
                      <a:txBody>
                        <a:bodyPr/>
                        <a:lstStyle/>
                        <a:p>
                          <a:endParaRPr lang="tr-TR"/>
                        </a:p>
                      </a:txBody>
                      <a:tcPr marL="77801" marR="77801">
                        <a:blipFill>
                          <a:blip r:embed="rId2"/>
                          <a:stretch>
                            <a:fillRect l="-204" t="-1639" r="-200612" b="-524590"/>
                          </a:stretch>
                        </a:blipFill>
                      </a:tcPr>
                    </a:tc>
                    <a:tc>
                      <a:txBody>
                        <a:bodyPr/>
                        <a:lstStyle/>
                        <a:p>
                          <a:endParaRPr lang="tr-TR"/>
                        </a:p>
                      </a:txBody>
                      <a:tcPr marL="77801" marR="77801">
                        <a:blipFill>
                          <a:blip r:embed="rId2"/>
                          <a:stretch>
                            <a:fillRect l="-100409" t="-1639" r="-101022" b="-524590"/>
                          </a:stretch>
                        </a:blipFill>
                      </a:tcPr>
                    </a:tc>
                    <a:tc>
                      <a:txBody>
                        <a:bodyPr/>
                        <a:lstStyle/>
                        <a:p>
                          <a:endParaRPr lang="tr-TR"/>
                        </a:p>
                      </a:txBody>
                      <a:tcPr marL="77801" marR="77801">
                        <a:blipFill>
                          <a:blip r:embed="rId2"/>
                          <a:stretch>
                            <a:fillRect l="-200000" t="-1639" r="-816" b="-524590"/>
                          </a:stretch>
                        </a:blipFill>
                      </a:tcPr>
                    </a:tc>
                    <a:extLst>
                      <a:ext uri="{0D108BD9-81ED-4DB2-BD59-A6C34878D82A}">
                        <a16:rowId xmlns:a16="http://schemas.microsoft.com/office/drawing/2014/main" val="2014468445"/>
                      </a:ext>
                    </a:extLst>
                  </a:tr>
                  <a:tr h="370840">
                    <a:tc>
                      <a:txBody>
                        <a:bodyPr/>
                        <a:lstStyle/>
                        <a:p>
                          <a:r>
                            <a:rPr lang="tr-TR" dirty="0"/>
                            <a:t>8</a:t>
                          </a:r>
                        </a:p>
                      </a:txBody>
                      <a:tcPr marL="77801" marR="77801"/>
                    </a:tc>
                    <a:tc>
                      <a:txBody>
                        <a:bodyPr/>
                        <a:lstStyle/>
                        <a:p>
                          <a:r>
                            <a:rPr lang="tr-TR" dirty="0"/>
                            <a:t>4</a:t>
                          </a:r>
                        </a:p>
                      </a:txBody>
                      <a:tcPr marL="77801" marR="77801"/>
                    </a:tc>
                    <a:tc>
                      <a:txBody>
                        <a:bodyPr/>
                        <a:lstStyle/>
                        <a:p>
                          <a:r>
                            <a:rPr lang="tr-TR" dirty="0"/>
                            <a:t>32</a:t>
                          </a:r>
                        </a:p>
                      </a:txBody>
                      <a:tcPr marL="77801" marR="77801"/>
                    </a:tc>
                    <a:extLst>
                      <a:ext uri="{0D108BD9-81ED-4DB2-BD59-A6C34878D82A}">
                        <a16:rowId xmlns:a16="http://schemas.microsoft.com/office/drawing/2014/main" val="103872379"/>
                      </a:ext>
                    </a:extLst>
                  </a:tr>
                  <a:tr h="370840">
                    <a:tc>
                      <a:txBody>
                        <a:bodyPr/>
                        <a:lstStyle/>
                        <a:p>
                          <a:r>
                            <a:rPr lang="tr-TR" dirty="0"/>
                            <a:t>11</a:t>
                          </a:r>
                        </a:p>
                      </a:txBody>
                      <a:tcPr marL="77801" marR="77801"/>
                    </a:tc>
                    <a:tc>
                      <a:txBody>
                        <a:bodyPr/>
                        <a:lstStyle/>
                        <a:p>
                          <a:r>
                            <a:rPr lang="tr-TR" dirty="0"/>
                            <a:t>3</a:t>
                          </a:r>
                        </a:p>
                      </a:txBody>
                      <a:tcPr marL="77801" marR="77801"/>
                    </a:tc>
                    <a:tc>
                      <a:txBody>
                        <a:bodyPr/>
                        <a:lstStyle/>
                        <a:p>
                          <a:r>
                            <a:rPr lang="tr-TR" dirty="0"/>
                            <a:t>33</a:t>
                          </a:r>
                        </a:p>
                      </a:txBody>
                      <a:tcPr marL="77801" marR="77801"/>
                    </a:tc>
                    <a:extLst>
                      <a:ext uri="{0D108BD9-81ED-4DB2-BD59-A6C34878D82A}">
                        <a16:rowId xmlns:a16="http://schemas.microsoft.com/office/drawing/2014/main" val="1165394315"/>
                      </a:ext>
                    </a:extLst>
                  </a:tr>
                  <a:tr h="370840">
                    <a:tc>
                      <a:txBody>
                        <a:bodyPr/>
                        <a:lstStyle/>
                        <a:p>
                          <a:r>
                            <a:rPr lang="tr-TR" dirty="0"/>
                            <a:t>15</a:t>
                          </a:r>
                        </a:p>
                      </a:txBody>
                      <a:tcPr marL="77801" marR="77801"/>
                    </a:tc>
                    <a:tc>
                      <a:txBody>
                        <a:bodyPr/>
                        <a:lstStyle/>
                        <a:p>
                          <a:r>
                            <a:rPr lang="tr-TR" dirty="0"/>
                            <a:t>2</a:t>
                          </a:r>
                        </a:p>
                      </a:txBody>
                      <a:tcPr marL="77801" marR="77801"/>
                    </a:tc>
                    <a:tc>
                      <a:txBody>
                        <a:bodyPr/>
                        <a:lstStyle/>
                        <a:p>
                          <a:r>
                            <a:rPr lang="tr-TR" dirty="0"/>
                            <a:t>30</a:t>
                          </a:r>
                        </a:p>
                      </a:txBody>
                      <a:tcPr marL="77801" marR="77801"/>
                    </a:tc>
                    <a:extLst>
                      <a:ext uri="{0D108BD9-81ED-4DB2-BD59-A6C34878D82A}">
                        <a16:rowId xmlns:a16="http://schemas.microsoft.com/office/drawing/2014/main" val="384343485"/>
                      </a:ext>
                    </a:extLst>
                  </a:tr>
                  <a:tr h="370840">
                    <a:tc>
                      <a:txBody>
                        <a:bodyPr/>
                        <a:lstStyle/>
                        <a:p>
                          <a:r>
                            <a:rPr lang="tr-TR" dirty="0"/>
                            <a:t>25</a:t>
                          </a:r>
                        </a:p>
                      </a:txBody>
                      <a:tcPr marL="77801" marR="77801"/>
                    </a:tc>
                    <a:tc>
                      <a:txBody>
                        <a:bodyPr/>
                        <a:lstStyle/>
                        <a:p>
                          <a:r>
                            <a:rPr lang="tr-TR" dirty="0"/>
                            <a:t>1</a:t>
                          </a:r>
                        </a:p>
                      </a:txBody>
                      <a:tcPr marL="77801" marR="77801"/>
                    </a:tc>
                    <a:tc>
                      <a:txBody>
                        <a:bodyPr/>
                        <a:lstStyle/>
                        <a:p>
                          <a:r>
                            <a:rPr lang="tr-TR" dirty="0"/>
                            <a:t>25</a:t>
                          </a:r>
                        </a:p>
                      </a:txBody>
                      <a:tcPr marL="77801" marR="77801"/>
                    </a:tc>
                    <a:extLst>
                      <a:ext uri="{0D108BD9-81ED-4DB2-BD59-A6C34878D82A}">
                        <a16:rowId xmlns:a16="http://schemas.microsoft.com/office/drawing/2014/main" val="2478914410"/>
                      </a:ext>
                    </a:extLst>
                  </a:tr>
                  <a:tr h="370840">
                    <a:tc>
                      <a:txBody>
                        <a:bodyPr/>
                        <a:lstStyle/>
                        <a:p>
                          <a:r>
                            <a:rPr lang="tr-TR" dirty="0"/>
                            <a:t>Toplam</a:t>
                          </a:r>
                        </a:p>
                      </a:txBody>
                      <a:tcPr marL="77801" marR="77801"/>
                    </a:tc>
                    <a:tc>
                      <a:txBody>
                        <a:bodyPr/>
                        <a:lstStyle/>
                        <a:p>
                          <a:r>
                            <a:rPr lang="tr-TR" dirty="0"/>
                            <a:t>10</a:t>
                          </a:r>
                        </a:p>
                      </a:txBody>
                      <a:tcPr marL="77801" marR="77801"/>
                    </a:tc>
                    <a:tc>
                      <a:txBody>
                        <a:bodyPr/>
                        <a:lstStyle/>
                        <a:p>
                          <a:r>
                            <a:rPr lang="tr-TR" dirty="0"/>
                            <a:t>120</a:t>
                          </a:r>
                        </a:p>
                      </a:txBody>
                      <a:tcPr marL="77801" marR="77801"/>
                    </a:tc>
                    <a:extLst>
                      <a:ext uri="{0D108BD9-81ED-4DB2-BD59-A6C34878D82A}">
                        <a16:rowId xmlns:a16="http://schemas.microsoft.com/office/drawing/2014/main" val="242517764"/>
                      </a:ext>
                    </a:extLst>
                  </a:tr>
                </a:tbl>
              </a:graphicData>
            </a:graphic>
          </p:graphicFrame>
        </mc:Fallback>
      </mc:AlternateContent>
      <mc:AlternateContent xmlns:mc="http://schemas.openxmlformats.org/markup-compatibility/2006" xmlns:a14="http://schemas.microsoft.com/office/drawing/2010/main">
        <mc:Choice Requires="a14">
          <p:sp>
            <p:nvSpPr>
              <p:cNvPr id="5" name="Metin kutusu 4">
                <a:extLst>
                  <a:ext uri="{FF2B5EF4-FFF2-40B4-BE49-F238E27FC236}">
                    <a16:creationId xmlns:a16="http://schemas.microsoft.com/office/drawing/2014/main" id="{B8A836BF-386E-4FB8-AC94-504671A88E56}"/>
                  </a:ext>
                </a:extLst>
              </p:cNvPr>
              <p:cNvSpPr txBox="1"/>
              <p:nvPr/>
            </p:nvSpPr>
            <p:spPr>
              <a:xfrm>
                <a:off x="2532183" y="4639628"/>
                <a:ext cx="3291841" cy="447367"/>
              </a:xfrm>
              <a:prstGeom prst="rect">
                <a:avLst/>
              </a:prstGeom>
              <a:noFill/>
            </p:spPr>
            <p:txBody>
              <a:bodyPr wrap="square" lIns="0" tIns="0" rIns="0" bIns="0" rtlCol="0">
                <a:spAutoFit/>
              </a:bodyPr>
              <a:lstStyle/>
              <a:p>
                <a14:m>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panose="02040503050406030204" pitchFamily="18" charset="0"/>
                          </a:rPr>
                          <m:t>𝑋</m:t>
                        </m:r>
                      </m:e>
                    </m:acc>
                    <m:r>
                      <a:rPr lang="tr-TR" b="0" i="1" smtClean="0">
                        <a:latin typeface="Cambria Math" panose="02040503050406030204" pitchFamily="18" charset="0"/>
                      </a:rPr>
                      <m:t>=</m:t>
                    </m:r>
                    <m:f>
                      <m:fPr>
                        <m:ctrlPr>
                          <a:rPr lang="tr-TR" b="0" i="1" smtClean="0">
                            <a:latin typeface="Cambria Math" panose="02040503050406030204" pitchFamily="18" charset="0"/>
                          </a:rPr>
                        </m:ctrlPr>
                      </m:fPr>
                      <m:num>
                        <m:nary>
                          <m:naryPr>
                            <m:chr m:val="∑"/>
                            <m:subHide m:val="on"/>
                            <m:supHide m:val="on"/>
                            <m:ctrlPr>
                              <a:rPr lang="tr-TR" b="0" i="1" smtClean="0">
                                <a:latin typeface="Cambria Math" panose="02040503050406030204" pitchFamily="18" charset="0"/>
                              </a:rPr>
                            </m:ctrlPr>
                          </m:naryPr>
                          <m:sub/>
                          <m:sup/>
                          <m:e>
                            <m:sSub>
                              <m:sSubPr>
                                <m:ctrlPr>
                                  <a:rPr lang="tr-TR" b="0" i="1" smtClean="0">
                                    <a:latin typeface="Cambria Math" panose="02040503050406030204" pitchFamily="18" charset="0"/>
                                  </a:rPr>
                                </m:ctrlPr>
                              </m:sSubPr>
                              <m:e>
                                <m:r>
                                  <a:rPr lang="tr-TR" b="0" i="1" smtClean="0">
                                    <a:latin typeface="Cambria Math" panose="02040503050406030204" pitchFamily="18" charset="0"/>
                                  </a:rPr>
                                  <m:t>𝑓</m:t>
                                </m:r>
                              </m:e>
                              <m:sub>
                                <m:r>
                                  <a:rPr lang="tr-TR" b="0" i="1" smtClean="0">
                                    <a:latin typeface="Cambria Math" panose="02040503050406030204" pitchFamily="18" charset="0"/>
                                  </a:rPr>
                                  <m:t>𝑖</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𝑋</m:t>
                                </m:r>
                              </m:e>
                              <m:sub>
                                <m:r>
                                  <a:rPr lang="tr-TR" b="0" i="1" smtClean="0">
                                    <a:latin typeface="Cambria Math" panose="02040503050406030204" pitchFamily="18" charset="0"/>
                                  </a:rPr>
                                  <m:t>𝑖</m:t>
                                </m:r>
                              </m:sub>
                            </m:sSub>
                          </m:e>
                        </m:nary>
                      </m:num>
                      <m:den>
                        <m:nary>
                          <m:naryPr>
                            <m:chr m:val="∑"/>
                            <m:subHide m:val="on"/>
                            <m:supHide m:val="on"/>
                            <m:ctrlPr>
                              <a:rPr lang="tr-TR" b="0" i="1" smtClean="0">
                                <a:latin typeface="Cambria Math" panose="02040503050406030204" pitchFamily="18" charset="0"/>
                              </a:rPr>
                            </m:ctrlPr>
                          </m:naryPr>
                          <m:sub/>
                          <m:sup/>
                          <m:e>
                            <m:sSub>
                              <m:sSubPr>
                                <m:ctrlPr>
                                  <a:rPr lang="tr-TR" b="0" i="1" smtClean="0">
                                    <a:latin typeface="Cambria Math" panose="02040503050406030204" pitchFamily="18" charset="0"/>
                                  </a:rPr>
                                </m:ctrlPr>
                              </m:sSubPr>
                              <m:e>
                                <m:r>
                                  <a:rPr lang="tr-TR" b="0" i="1" smtClean="0">
                                    <a:latin typeface="Cambria Math" panose="02040503050406030204" pitchFamily="18" charset="0"/>
                                  </a:rPr>
                                  <m:t>𝑓</m:t>
                                </m:r>
                              </m:e>
                              <m:sub>
                                <m:r>
                                  <a:rPr lang="tr-TR" b="0" i="1" smtClean="0">
                                    <a:latin typeface="Cambria Math" panose="02040503050406030204" pitchFamily="18" charset="0"/>
                                  </a:rPr>
                                  <m:t>𝑖</m:t>
                                </m:r>
                              </m:sub>
                            </m:sSub>
                          </m:e>
                        </m:nary>
                      </m:den>
                    </m:f>
                    <m:r>
                      <a:rPr lang="tr-TR" b="0" i="1" smtClean="0">
                        <a:latin typeface="Cambria Math" panose="02040503050406030204" pitchFamily="18" charset="0"/>
                      </a:rPr>
                      <m:t>=</m:t>
                    </m:r>
                  </m:oMath>
                </a14:m>
                <a:r>
                  <a:rPr lang="tr-TR" dirty="0"/>
                  <a:t>120/10=12</a:t>
                </a:r>
              </a:p>
            </p:txBody>
          </p:sp>
        </mc:Choice>
        <mc:Fallback xmlns="">
          <p:sp>
            <p:nvSpPr>
              <p:cNvPr id="5" name="Metin kutusu 4">
                <a:extLst>
                  <a:ext uri="{FF2B5EF4-FFF2-40B4-BE49-F238E27FC236}">
                    <a16:creationId xmlns:a16="http://schemas.microsoft.com/office/drawing/2014/main" id="{B8A836BF-386E-4FB8-AC94-504671A88E56}"/>
                  </a:ext>
                </a:extLst>
              </p:cNvPr>
              <p:cNvSpPr txBox="1">
                <a:spLocks noRot="1" noChangeAspect="1" noMove="1" noResize="1" noEditPoints="1" noAdjustHandles="1" noChangeArrowheads="1" noChangeShapeType="1" noTextEdit="1"/>
              </p:cNvSpPr>
              <p:nvPr/>
            </p:nvSpPr>
            <p:spPr>
              <a:xfrm>
                <a:off x="2532183" y="4639628"/>
                <a:ext cx="3291841" cy="447367"/>
              </a:xfrm>
              <a:prstGeom prst="rect">
                <a:avLst/>
              </a:prstGeom>
              <a:blipFill>
                <a:blip r:embed="rId3"/>
                <a:stretch>
                  <a:fillRect l="-2407" t="-82192" b="-124658"/>
                </a:stretch>
              </a:blipFill>
            </p:spPr>
            <p:txBody>
              <a:bodyPr/>
              <a:lstStyle/>
              <a:p>
                <a:r>
                  <a:rPr lang="tr-TR">
                    <a:noFill/>
                  </a:rPr>
                  <a:t> </a:t>
                </a:r>
              </a:p>
            </p:txBody>
          </p:sp>
        </mc:Fallback>
      </mc:AlternateContent>
    </p:spTree>
    <p:extLst>
      <p:ext uri="{BB962C8B-B14F-4D97-AF65-F5344CB8AC3E}">
        <p14:creationId xmlns:p14="http://schemas.microsoft.com/office/powerpoint/2010/main" val="216286599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2372</Words>
  <Application>Microsoft Office PowerPoint</Application>
  <PresentationFormat>Geniş ekran</PresentationFormat>
  <Paragraphs>357</Paragraphs>
  <Slides>54</Slides>
  <Notes>0</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3</vt:i4>
      </vt:variant>
      <vt:variant>
        <vt:lpstr>Slayt Başlıkları</vt:lpstr>
      </vt:variant>
      <vt:variant>
        <vt:i4>54</vt:i4>
      </vt:variant>
    </vt:vector>
  </HeadingPairs>
  <TitlesOfParts>
    <vt:vector size="64" baseType="lpstr">
      <vt:lpstr>Arial</vt:lpstr>
      <vt:lpstr>Calibri</vt:lpstr>
      <vt:lpstr>Calibri Light</vt:lpstr>
      <vt:lpstr>Cambria Math</vt:lpstr>
      <vt:lpstr>Symbol</vt:lpstr>
      <vt:lpstr>Times New Roman</vt:lpstr>
      <vt:lpstr>Office Teması</vt:lpstr>
      <vt:lpstr>Denklem</vt:lpstr>
      <vt:lpstr>Belge</vt:lpstr>
      <vt:lpstr>Equation</vt:lpstr>
      <vt:lpstr>MERKEZİ EĞİLİM ÖLÇÜLERİ</vt:lpstr>
      <vt:lpstr>PowerPoint Sunusu</vt:lpstr>
      <vt:lpstr>PowerPoint Sunusu</vt:lpstr>
      <vt:lpstr>PowerPoint Sunusu</vt:lpstr>
      <vt:lpstr>PowerPoint Sunusu</vt:lpstr>
      <vt:lpstr> </vt:lpstr>
      <vt:lpstr> </vt:lpstr>
      <vt:lpstr>PowerPoint Sunusu</vt:lpstr>
      <vt:lpstr>PowerPoint Sunusu</vt:lpstr>
      <vt:lpstr>PowerPoint Sunusu</vt:lpstr>
      <vt:lpstr>Tartılı Aritmetik Ortalama </vt:lpstr>
      <vt:lpstr>PowerPoint Sunusu</vt:lpstr>
      <vt:lpstr>Aritmetik ortalamanın özellikleri</vt:lpstr>
      <vt:lpstr>PowerPoint Sunusu</vt:lpstr>
      <vt:lpstr>Geometrik ortalama</vt:lpstr>
      <vt:lpstr>PowerPoint Sunusu</vt:lpstr>
      <vt:lpstr>Harmonik Ortalama</vt:lpstr>
      <vt:lpstr>PowerPoint Sunusu</vt:lpstr>
      <vt:lpstr>Kareli Ortalama</vt:lpstr>
      <vt:lpstr>PowerPoint Sunusu</vt:lpstr>
      <vt:lpstr>Analitik olmayanlar </vt:lpstr>
      <vt:lpstr>MOD</vt:lpstr>
      <vt:lpstr>PowerPoint Sunusu</vt:lpstr>
      <vt:lpstr>PowerPoint Sunusu</vt:lpstr>
      <vt:lpstr>MEDYAN</vt:lpstr>
      <vt:lpstr>PowerPoint Sunusu</vt:lpstr>
      <vt:lpstr>PowerPoint Sunusu</vt:lpstr>
      <vt:lpstr>Kartiller</vt:lpstr>
      <vt:lpstr>PowerPoint Sunusu</vt:lpstr>
      <vt:lpstr>Kutu Grafik</vt:lpstr>
      <vt:lpstr>Desiller</vt:lpstr>
      <vt:lpstr>Pörsentiller</vt:lpstr>
      <vt:lpstr>Düzeltilmiş Aritmetik Ortalama</vt:lpstr>
      <vt:lpstr>PowerPoint Sunusu</vt:lpstr>
      <vt:lpstr>Merkezi yayılım ölçüleri</vt:lpstr>
      <vt:lpstr>Yayılma (Değişkenlik) Ölçüleri</vt:lpstr>
      <vt:lpstr>PowerPoint Sunusu</vt:lpstr>
      <vt:lpstr>PowerPoint Sunusu</vt:lpstr>
      <vt:lpstr>Yayılma Ölçülerinin Gerekliliği </vt:lpstr>
      <vt:lpstr>Range (Aralık) </vt:lpstr>
      <vt:lpstr>Değişim Aralığı</vt:lpstr>
      <vt:lpstr>Kartil Aralığı</vt:lpstr>
      <vt:lpstr>Ortalama Mutlak Sapma(OMS) </vt:lpstr>
      <vt:lpstr>9) Varyans </vt:lpstr>
      <vt:lpstr>PowerPoint Sunusu</vt:lpstr>
      <vt:lpstr>Varyans</vt:lpstr>
      <vt:lpstr>Özellikleri</vt:lpstr>
      <vt:lpstr>PowerPoint Sunusu</vt:lpstr>
      <vt:lpstr>PowerPoint Sunusu</vt:lpstr>
      <vt:lpstr>Örnek: Bir un fabrikasının satış mağazasında bir gün içinde satılan un paketlerinin gramajlarına göre göre satış adetleri aşağıda verilmiştir. Buna göre veri seti için varyans değerlerini hesaplayınız. </vt:lpstr>
      <vt:lpstr>10) Standart Sapma </vt:lpstr>
      <vt:lpstr>PowerPoint Sunusu</vt:lpstr>
      <vt:lpstr>Değişim Katsayısı</vt:lpstr>
      <vt:lpstr>Standart sapmanın yorumu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MERKEZİ EĞİLİM ÖLÇÜLERİ</dc:title>
  <dc:creator>OVB</dc:creator>
  <cp:lastModifiedBy>görkem öztürk</cp:lastModifiedBy>
  <cp:revision>56</cp:revision>
  <dcterms:created xsi:type="dcterms:W3CDTF">2018-10-11T10:02:01Z</dcterms:created>
  <dcterms:modified xsi:type="dcterms:W3CDTF">2024-03-10T17:00:20Z</dcterms:modified>
</cp:coreProperties>
</file>