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D6D208A-3840-473D-89B4-3988625D9B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9B4A9E8B-1E00-4985-A3E4-DCD4E843F7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2AFF56B-43C0-4BB3-BEAB-72B24F39D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FD403-CDA4-406B-A24D-EE21D18FBEA8}" type="datetimeFigureOut">
              <a:rPr lang="tr-TR" smtClean="0"/>
              <a:t>25.03.2020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D449748-F3EF-4FA5-80F8-88E8FA53B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6B4E278-37D0-4641-9AE2-EF84D6C19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38E3F-631F-4E54-9188-F1EBF463C4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6626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470E8B3-E0D0-4A08-9DB3-6705386DC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3D60025-8682-4688-A747-FD172D0D72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A27FE54-A96E-4C01-8696-1BEBE24BB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FD403-CDA4-406B-A24D-EE21D18FBEA8}" type="datetimeFigureOut">
              <a:rPr lang="tr-TR" smtClean="0"/>
              <a:t>25.03.2020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7CBB4B8-4678-475A-9771-3AACB5447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B8E8948-5328-4290-A38A-EA9959DEF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38E3F-631F-4E54-9188-F1EBF463C4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3934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95405D24-7D78-407F-B7B9-1A425CD520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90F9ECC0-2DAD-4206-9848-E41153A265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216E8F1-A628-45D0-9B9C-52DF20F84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FD403-CDA4-406B-A24D-EE21D18FBEA8}" type="datetimeFigureOut">
              <a:rPr lang="tr-TR" smtClean="0"/>
              <a:t>25.03.2020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355FB22-A342-4197-A5DE-78E27BEF8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8DACAE5-82F0-43F6-94A0-50723F9E8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38E3F-631F-4E54-9188-F1EBF463C4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2523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987E02B-A71B-42C9-929D-C6B74BA4A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8F75726-2139-40C9-8BCA-F6DB7DC24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232A4AB-8DAA-4626-B6F5-871A82696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FD403-CDA4-406B-A24D-EE21D18FBEA8}" type="datetimeFigureOut">
              <a:rPr lang="tr-TR" smtClean="0"/>
              <a:t>25.03.2020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40AD897-28B7-47D5-BCB6-AF05BC8E7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27F75D9-740C-4F30-B944-AA226EEEF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38E3F-631F-4E54-9188-F1EBF463C4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7518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499E4AC-103E-4795-B99C-5D69F8F42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AAB96E0-790F-4109-A818-A3C184228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98C998B-BE79-48B5-BE34-73B3C9D97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FD403-CDA4-406B-A24D-EE21D18FBEA8}" type="datetimeFigureOut">
              <a:rPr lang="tr-TR" smtClean="0"/>
              <a:t>25.03.2020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9B21215-E6FA-4E93-B643-52AEDAA3E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1E3B630-01F9-49DF-A13D-D407F1D28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38E3F-631F-4E54-9188-F1EBF463C4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1820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8E29624-DF8B-4CE8-86CE-9B67F1B90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3EA52C8-6D9B-4B9B-81E4-D36A212F8F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507FF0C-7C58-42C1-A38D-158E5CB48B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9EE57C9-8938-4692-A12E-AB2CED149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FD403-CDA4-406B-A24D-EE21D18FBEA8}" type="datetimeFigureOut">
              <a:rPr lang="tr-TR" smtClean="0"/>
              <a:t>25.03.2020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164E2B0-7AD2-4E2C-B152-802BAF196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8036AFC-DAEE-44A9-89EB-70C587447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38E3F-631F-4E54-9188-F1EBF463C4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5485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9C0AD68-A933-49C7-A839-0CE4A77F1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0FC7C80-76A9-4143-8274-1870B379C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FEF065D-8CD8-47E5-85DC-99F59C212B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5FE7F28E-60C8-4035-934A-8A6A205754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81CC622D-E424-4AEB-8C7B-2037D55A2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9C9FC716-A0ED-40C0-A3AE-BA207246D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FD403-CDA4-406B-A24D-EE21D18FBEA8}" type="datetimeFigureOut">
              <a:rPr lang="tr-TR" smtClean="0"/>
              <a:t>25.03.2020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90D1D175-6004-4A3A-8E43-DF8812541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FCFB7A3E-A27D-4E90-ABC3-9759C8B67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38E3F-631F-4E54-9188-F1EBF463C4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1340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67BD431-2C09-4C9A-9784-3718ED15C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096D8DB4-095A-41F8-98CC-A698C87BA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FD403-CDA4-406B-A24D-EE21D18FBEA8}" type="datetimeFigureOut">
              <a:rPr lang="tr-TR" smtClean="0"/>
              <a:t>25.03.2020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C90AC125-498D-4045-82FA-CDD42EE4F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5F823FCB-31CA-4F47-9F68-D170DFD29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38E3F-631F-4E54-9188-F1EBF463C4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8467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D614DC66-5F56-493A-B83D-48619F7A1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FD403-CDA4-406B-A24D-EE21D18FBEA8}" type="datetimeFigureOut">
              <a:rPr lang="tr-TR" smtClean="0"/>
              <a:t>25.03.2020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D35C1BCA-139D-4047-B938-11AA5C123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B101E42-E73D-44AF-ACD9-0EA97A75A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38E3F-631F-4E54-9188-F1EBF463C4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0573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21E4D09-EDC7-4194-89FD-712851C56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6A72CA8-8C8E-4B78-9A1C-69C8CF24E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DBD2C076-1F91-4969-9552-1BC98E3467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FA79781-02BF-4615-B07A-AEB3C5439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FD403-CDA4-406B-A24D-EE21D18FBEA8}" type="datetimeFigureOut">
              <a:rPr lang="tr-TR" smtClean="0"/>
              <a:t>25.03.2020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FC1A4EC-818B-4179-A10D-F808DB33A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716BCF6-ACF7-4B45-A9FC-DE8DDB01D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38E3F-631F-4E54-9188-F1EBF463C4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0002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B921053-1B6E-4A04-B0AE-26206C136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B2133BF5-A8D9-4A21-8157-4D7D7B92A0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5EF5FE8-9D6D-4593-A7BC-2319EFB2BB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9BACA38-CB0F-40B9-83BD-B8E729E6B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FD403-CDA4-406B-A24D-EE21D18FBEA8}" type="datetimeFigureOut">
              <a:rPr lang="tr-TR" smtClean="0"/>
              <a:t>25.03.2020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3E64DAE-FAA8-4257-8994-2973F992A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C42F0EB-A38D-45C3-8353-262BF31E4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38E3F-631F-4E54-9188-F1EBF463C4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3631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97F2D259-0E1A-4F20-BE20-B0820EA36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1573628-052D-4592-B057-3B6AA3E3F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C9A47DE-7EE4-4152-9F63-8C51AC0A7E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FD403-CDA4-406B-A24D-EE21D18FBEA8}" type="datetimeFigureOut">
              <a:rPr lang="tr-TR" smtClean="0"/>
              <a:t>25.03.2020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83F597D-729C-4486-9E34-88149DC55B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38F9585-C235-485E-81B7-451DB6BFD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38E3F-631F-4E54-9188-F1EBF463C4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7569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C9E7813-1F4D-434F-A68B-276FE7FF2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3BB0425-9830-421C-ADBD-B2BAE4B2C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Marjinal masraf (MC), bir birim daha fazla üretmenin yol açtığı toplam masraf değişimi</a:t>
            </a:r>
          </a:p>
          <a:p>
            <a:r>
              <a:rPr lang="tr-TR" dirty="0"/>
              <a:t>Marjinal gelir, bir birim daha fazla satışın sağladığı topla  gelir değişimi</a:t>
            </a:r>
          </a:p>
          <a:p>
            <a:r>
              <a:rPr lang="tr-TR" dirty="0"/>
              <a:t>Toplam masraf (TC), toplam gelir (TR), üretim miktarı veya çıktının(Q) bir fonksiyonudur.</a:t>
            </a:r>
          </a:p>
          <a:p>
            <a:pPr marL="0" indent="0">
              <a:buNone/>
            </a:pPr>
            <a:r>
              <a:rPr lang="tr-TR" dirty="0"/>
              <a:t>TC= f(Q)  TR=f(Q)</a:t>
            </a:r>
          </a:p>
          <a:p>
            <a:pPr marL="0" indent="0">
              <a:buNone/>
            </a:pPr>
            <a:r>
              <a:rPr lang="tr-TR" dirty="0"/>
              <a:t>MC=f(Q)=</a:t>
            </a:r>
            <a:r>
              <a:rPr lang="tr-TR" dirty="0" err="1"/>
              <a:t>dTC</a:t>
            </a:r>
            <a:r>
              <a:rPr lang="tr-TR" dirty="0"/>
              <a:t>/</a:t>
            </a:r>
            <a:r>
              <a:rPr lang="tr-TR" dirty="0" err="1"/>
              <a:t>dQ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MR= </a:t>
            </a:r>
            <a:r>
              <a:rPr lang="tr-TR" dirty="0" err="1"/>
              <a:t>dTR</a:t>
            </a:r>
            <a:r>
              <a:rPr lang="tr-TR" dirty="0"/>
              <a:t>/</a:t>
            </a:r>
            <a:r>
              <a:rPr lang="tr-TR" dirty="0" err="1"/>
              <a:t>dQ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Marjinal masraf toplam masrafın türevi, marjinal gelir toplam gelirin türevidir.</a:t>
            </a:r>
          </a:p>
        </p:txBody>
      </p:sp>
    </p:spTree>
    <p:extLst>
      <p:ext uri="{BB962C8B-B14F-4D97-AF65-F5344CB8AC3E}">
        <p14:creationId xmlns:p14="http://schemas.microsoft.com/office/powerpoint/2010/main" val="3716378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49E877EB-CCD3-40FE-B500-4B58B52DA8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688124" y="264883"/>
            <a:ext cx="8432370" cy="6328234"/>
          </a:xfrm>
        </p:spPr>
      </p:pic>
    </p:spTree>
    <p:extLst>
      <p:ext uri="{BB962C8B-B14F-4D97-AF65-F5344CB8AC3E}">
        <p14:creationId xmlns:p14="http://schemas.microsoft.com/office/powerpoint/2010/main" val="582382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0FBB72B8-D88D-46E6-95F3-EB588E2ECF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83126" y="-896749"/>
            <a:ext cx="6492680" cy="8651497"/>
          </a:xfrm>
        </p:spPr>
      </p:pic>
    </p:spTree>
    <p:extLst>
      <p:ext uri="{BB962C8B-B14F-4D97-AF65-F5344CB8AC3E}">
        <p14:creationId xmlns:p14="http://schemas.microsoft.com/office/powerpoint/2010/main" val="2085548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İçerik Yer Tutucusu 8">
            <a:extLst>
              <a:ext uri="{FF2B5EF4-FFF2-40B4-BE49-F238E27FC236}">
                <a16:creationId xmlns:a16="http://schemas.microsoft.com/office/drawing/2014/main" id="{760D4289-0B27-4929-8152-E6A7BCB8D0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49742" y="-875714"/>
            <a:ext cx="6461107" cy="8609427"/>
          </a:xfrm>
        </p:spPr>
      </p:pic>
    </p:spTree>
    <p:extLst>
      <p:ext uri="{BB962C8B-B14F-4D97-AF65-F5344CB8AC3E}">
        <p14:creationId xmlns:p14="http://schemas.microsoft.com/office/powerpoint/2010/main" val="2866677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5000122E-7675-4A6E-BC95-80D91BFACA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12" y="140614"/>
            <a:ext cx="8665699" cy="6503340"/>
          </a:xfrm>
        </p:spPr>
      </p:pic>
    </p:spTree>
    <p:extLst>
      <p:ext uri="{BB962C8B-B14F-4D97-AF65-F5344CB8AC3E}">
        <p14:creationId xmlns:p14="http://schemas.microsoft.com/office/powerpoint/2010/main" val="2428908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84E6F6E2-4F94-4C2A-8205-90A2D9F8BC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47" y="307112"/>
            <a:ext cx="8319829" cy="6243775"/>
          </a:xfrm>
        </p:spPr>
      </p:pic>
    </p:spTree>
    <p:extLst>
      <p:ext uri="{BB962C8B-B14F-4D97-AF65-F5344CB8AC3E}">
        <p14:creationId xmlns:p14="http://schemas.microsoft.com/office/powerpoint/2010/main" val="2702619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93275AFF-C45D-4BDA-8006-309FA070A2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70" y="123092"/>
            <a:ext cx="8810242" cy="6611815"/>
          </a:xfrm>
        </p:spPr>
      </p:pic>
    </p:spTree>
    <p:extLst>
      <p:ext uri="{BB962C8B-B14F-4D97-AF65-F5344CB8AC3E}">
        <p14:creationId xmlns:p14="http://schemas.microsoft.com/office/powerpoint/2010/main" val="2339019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F0D6FF6B-B688-4238-95D0-B3F4404DAE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580" y="244444"/>
            <a:ext cx="8486839" cy="6369111"/>
          </a:xfrm>
        </p:spPr>
      </p:pic>
    </p:spTree>
    <p:extLst>
      <p:ext uri="{BB962C8B-B14F-4D97-AF65-F5344CB8AC3E}">
        <p14:creationId xmlns:p14="http://schemas.microsoft.com/office/powerpoint/2010/main" val="32707058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D31A2E23-0792-4D48-A997-B5A683659E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664" y="232173"/>
            <a:ext cx="8221355" cy="6169873"/>
          </a:xfrm>
        </p:spPr>
      </p:pic>
    </p:spTree>
    <p:extLst>
      <p:ext uri="{BB962C8B-B14F-4D97-AF65-F5344CB8AC3E}">
        <p14:creationId xmlns:p14="http://schemas.microsoft.com/office/powerpoint/2010/main" val="3658935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6B7EA51-8A82-4DA0-9AA8-7A3A3A087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>
                <a:extLst>
                  <a:ext uri="{FF2B5EF4-FFF2-40B4-BE49-F238E27FC236}">
                    <a16:creationId xmlns:a16="http://schemas.microsoft.com/office/drawing/2014/main" id="{3BCB3479-CB0B-46F9-906E-C20DD0BF74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/>
                  <a:t>Esneklik, türev yardımıyla hesaplanabilir.</a:t>
                </a:r>
              </a:p>
              <a:p>
                <a:r>
                  <a:rPr lang="tr-TR" dirty="0"/>
                  <a:t>Arzın fiyat esnekliği, talebin fiyat esnekliği, talebin gelir esnekliği, çapraz esneklik</a:t>
                </a:r>
              </a:p>
              <a:p>
                <a:r>
                  <a:rPr lang="tr-TR" dirty="0"/>
                  <a:t>Arz esnekliği=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𝐴𝑟𝑧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𝑒𝑑𝑖𝑙𝑒𝑛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𝑚𝑖𝑘𝑡𝑎𝑟𝑑𝑎𝑘𝑖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ü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𝑧𝑑𝑒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𝑑𝑒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ğ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ş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𝑚𝑒</m:t>
                        </m:r>
                      </m:num>
                      <m:den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𝑀𝑎𝑙𝚤𝑛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𝑓𝑖𝑦𝑎𝑡𝚤𝑛𝑑𝑎𝑘𝑖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ü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𝑧𝑑𝑒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𝑑𝑒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ğ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ş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𝑚𝑒</m:t>
                        </m:r>
                      </m:den>
                    </m:f>
                  </m:oMath>
                </a14:m>
                <a:endParaRPr lang="tr-TR" dirty="0"/>
              </a:p>
              <a:p>
                <a:r>
                  <a:rPr lang="tr-TR" dirty="0"/>
                  <a:t>Talep esnekliği=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𝑇𝑎𝑙𝑒𝑝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𝑒𝑑𝑖𝑙𝑒𝑛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𝑚𝑖𝑘𝑡𝑎𝑟𝑑𝑎𝑘𝑖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ü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𝑧𝑑𝑒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𝑑𝑒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ğ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ş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𝑚𝑒</m:t>
                        </m:r>
                      </m:num>
                      <m:den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𝑀𝑎𝑙𝚤𝑛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𝑓𝑖𝑦𝑎𝑡𝚤𝑛𝑑𝑎𝑘𝑖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ü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𝑧𝑑𝑒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𝑑𝑒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ğ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ş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𝑚𝑒</m:t>
                        </m:r>
                      </m:den>
                    </m:f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3" name="İçerik Yer Tutucusu 2">
                <a:extLst>
                  <a:ext uri="{FF2B5EF4-FFF2-40B4-BE49-F238E27FC236}">
                    <a16:creationId xmlns:a16="http://schemas.microsoft.com/office/drawing/2014/main" id="{3BCB3479-CB0B-46F9-906E-C20DD0BF74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3428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A2D9288-1AFC-4902-ACA1-A283767E4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>
                <a:extLst>
                  <a:ext uri="{FF2B5EF4-FFF2-40B4-BE49-F238E27FC236}">
                    <a16:creationId xmlns:a16="http://schemas.microsoft.com/office/drawing/2014/main" id="{A47684C1-B883-4B65-9BA2-D9CD6F9090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𝑑𝑄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𝑑𝑃</m:t>
                        </m:r>
                      </m:num>
                      <m:den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den>
                    </m:f>
                  </m:oMath>
                </a14:m>
                <a:endParaRPr lang="tr-TR" dirty="0"/>
              </a:p>
              <a:p>
                <a:r>
                  <a:rPr lang="tr-TR" dirty="0"/>
                  <a:t>E=MF/OF</a:t>
                </a:r>
              </a:p>
              <a:p>
                <a:r>
                  <a:rPr lang="tr-TR" dirty="0"/>
                  <a:t>Belli fiyat aralığındaki ortalama esneklik hesaplanmak istendiğinde yay esnekliği</a:t>
                </a:r>
              </a:p>
              <a:p>
                <a:r>
                  <a:rPr lang="tr-TR" dirty="0"/>
                  <a:t>Fiyatın belli düzeyi için esneklik hesaplanmak istediğinde nokta esneklik</a:t>
                </a:r>
              </a:p>
            </p:txBody>
          </p:sp>
        </mc:Choice>
        <mc:Fallback xmlns="">
          <p:sp>
            <p:nvSpPr>
              <p:cNvPr id="3" name="İçerik Yer Tutucusu 2">
                <a:extLst>
                  <a:ext uri="{FF2B5EF4-FFF2-40B4-BE49-F238E27FC236}">
                    <a16:creationId xmlns:a16="http://schemas.microsoft.com/office/drawing/2014/main" id="{A47684C1-B883-4B65-9BA2-D9CD6F9090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r="-98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3355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AB10740-203C-45D3-9B8B-17BCB985C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>
                <a:extLst>
                  <a:ext uri="{FF2B5EF4-FFF2-40B4-BE49-F238E27FC236}">
                    <a16:creationId xmlns:a16="http://schemas.microsoft.com/office/drawing/2014/main" id="{047B0B52-55C5-4031-BCDC-3885E10794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/>
                  <a:t>Denge fiyatındaki % değişme= [Talepteki % değişme/(E</a:t>
                </a:r>
                <a:r>
                  <a:rPr lang="tr-TR" baseline="-25000" dirty="0"/>
                  <a:t>S</a:t>
                </a:r>
                <a:r>
                  <a:rPr lang="tr-TR" dirty="0"/>
                  <a:t>+E</a:t>
                </a:r>
                <a:r>
                  <a:rPr lang="tr-TR" baseline="-25000" dirty="0"/>
                  <a:t>D</a:t>
                </a:r>
                <a:r>
                  <a:rPr lang="tr-TR" dirty="0"/>
                  <a:t>)</a:t>
                </a:r>
              </a:p>
              <a:p>
                <a:r>
                  <a:rPr lang="tr-TR" dirty="0"/>
                  <a:t>Denge fiyatındaki % değişme= - [Arzdaki % değişme/(E</a:t>
                </a:r>
                <a:r>
                  <a:rPr lang="tr-TR" baseline="-25000" dirty="0"/>
                  <a:t>S</a:t>
                </a:r>
                <a:r>
                  <a:rPr lang="tr-TR" dirty="0"/>
                  <a:t>+E</a:t>
                </a:r>
                <a:r>
                  <a:rPr lang="tr-TR" baseline="-25000" dirty="0"/>
                  <a:t>D</a:t>
                </a:r>
                <a:r>
                  <a:rPr lang="tr-TR" dirty="0"/>
                  <a:t>)</a:t>
                </a:r>
              </a:p>
              <a:p>
                <a:r>
                  <a:rPr lang="tr-TR" dirty="0"/>
                  <a:t>Katma değer vergisi gibi fiyatı oransal olarak artıran uygulamalarda</a:t>
                </a:r>
              </a:p>
              <a:p>
                <a14:m>
                  <m:oMath xmlns:m="http://schemas.openxmlformats.org/officeDocument/2006/math">
                    <m:r>
                      <a:rPr lang="tr-T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den>
                    </m:f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endParaRPr lang="tr-TR" b="0" dirty="0">
                  <a:ea typeface="Cambria Math" panose="02040503050406030204" pitchFamily="18" charset="0"/>
                </a:endParaRPr>
              </a:p>
              <a:p>
                <a:r>
                  <a:rPr lang="tr-TR" dirty="0"/>
                  <a:t>Spesifik sübvansiyon gibi fiyatı mutlak artıran </a:t>
                </a:r>
                <a:r>
                  <a:rPr lang="tr-TR" dirty="0" err="1"/>
                  <a:t>uygulamalrda</a:t>
                </a:r>
                <a:endParaRPr lang="tr-TR" dirty="0"/>
              </a:p>
              <a:p>
                <a:endParaRPr lang="tr-TR" dirty="0"/>
              </a:p>
              <a:p>
                <a14:m>
                  <m:oMath xmlns:m="http://schemas.openxmlformats.org/officeDocument/2006/math">
                    <m:r>
                      <a:rPr lang="tr-T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den>
                    </m:f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endParaRPr lang="tr-TR" b="0" dirty="0">
                  <a:ea typeface="Cambria Math" panose="02040503050406030204" pitchFamily="18" charset="0"/>
                </a:endParaRP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>
                <a:extLst>
                  <a:ext uri="{FF2B5EF4-FFF2-40B4-BE49-F238E27FC236}">
                    <a16:creationId xmlns:a16="http://schemas.microsoft.com/office/drawing/2014/main" id="{047B0B52-55C5-4031-BCDC-3885E10794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1035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815E403-04C7-48BC-9383-4E0673D89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B291B8A-C119-4255-BA06-8301AC3CDD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Bir fonksiyonun optimizasyonu o fonksiyonun </a:t>
            </a:r>
            <a:r>
              <a:rPr lang="tr-TR" dirty="0" err="1"/>
              <a:t>eniyilenmesidir</a:t>
            </a:r>
            <a:r>
              <a:rPr lang="tr-TR" dirty="0"/>
              <a:t>. Fonksiyonun en küçük veya en büyük değerinin bulunması, optimizasyon sürecinin ana hedefidir.</a:t>
            </a:r>
          </a:p>
          <a:p>
            <a:r>
              <a:rPr lang="tr-TR" dirty="0"/>
              <a:t>Gelir ile ilgili problemse en büyük değer, masraf ile ilgili problemse en küçük değer tercih edilir.</a:t>
            </a:r>
          </a:p>
        </p:txBody>
      </p:sp>
    </p:spTree>
    <p:extLst>
      <p:ext uri="{BB962C8B-B14F-4D97-AF65-F5344CB8AC3E}">
        <p14:creationId xmlns:p14="http://schemas.microsoft.com/office/powerpoint/2010/main" val="198326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683F6D6-48C9-4ECE-8619-F5BFB676E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07E4E24-8F13-4091-87FD-3B0A15064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Bir fonksiyonun en büyük veya en küçük noktasında eğim sıfırdır.</a:t>
            </a:r>
          </a:p>
          <a:p>
            <a:pPr marL="0" indent="0">
              <a:buNone/>
            </a:pPr>
            <a:r>
              <a:rPr lang="tr-TR" dirty="0"/>
              <a:t>Optimum nokta bulunurken:</a:t>
            </a:r>
          </a:p>
          <a:p>
            <a:pPr marL="0" indent="0">
              <a:buNone/>
            </a:pPr>
            <a:r>
              <a:rPr lang="tr-TR" dirty="0"/>
              <a:t>-Fonksiyonun 1.türevi alınıp, sıfıra eşitlenir ve bilinmeyen değişken için çözülür.</a:t>
            </a:r>
          </a:p>
          <a:p>
            <a:pPr marL="0" indent="0">
              <a:buNone/>
            </a:pPr>
            <a:r>
              <a:rPr lang="tr-TR" dirty="0"/>
              <a:t>-Fonksiyonun 2.türevi alınır ve bilinmeyen değişkenin çözüm değeri veya değerleri yerine </a:t>
            </a:r>
            <a:r>
              <a:rPr lang="tr-TR" dirty="0" err="1"/>
              <a:t>konulur.Elde</a:t>
            </a:r>
            <a:r>
              <a:rPr lang="tr-TR" dirty="0"/>
              <a:t> edilen sonuç işaretine göre değerlendirilir.</a:t>
            </a:r>
          </a:p>
          <a:p>
            <a:pPr marL="0" indent="0">
              <a:buNone/>
            </a:pPr>
            <a:r>
              <a:rPr lang="tr-TR" dirty="0"/>
              <a:t>f’’ (a) &gt;0 ise fonksiyon x=a noktasında en küçüktür (yerel minimum)</a:t>
            </a:r>
          </a:p>
          <a:p>
            <a:pPr marL="0" indent="0">
              <a:buNone/>
            </a:pPr>
            <a:r>
              <a:rPr lang="tr-TR" dirty="0"/>
              <a:t>f’’ (a) &lt; 0 ise fonksiyon x=a noktasında en büyüktür (yerel maksimum)</a:t>
            </a:r>
          </a:p>
          <a:p>
            <a:pPr marL="0" indent="0">
              <a:buNone/>
            </a:pPr>
            <a:r>
              <a:rPr lang="tr-TR" dirty="0"/>
              <a:t>f’’ (a) = 0 ise bu nokta </a:t>
            </a:r>
            <a:r>
              <a:rPr lang="tr-TR"/>
              <a:t>için yeterli bilgi yoktur</a:t>
            </a: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54330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0FF2F93E-1F2E-41D0-903A-314FC36DA9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95139" y="-538022"/>
            <a:ext cx="5954254" cy="7934044"/>
          </a:xfrm>
        </p:spPr>
      </p:pic>
    </p:spTree>
    <p:extLst>
      <p:ext uri="{BB962C8B-B14F-4D97-AF65-F5344CB8AC3E}">
        <p14:creationId xmlns:p14="http://schemas.microsoft.com/office/powerpoint/2010/main" val="4213063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11B65081-7F1D-44D5-B95E-3BED61CB6C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44393" y="460194"/>
            <a:ext cx="7911866" cy="5937611"/>
          </a:xfrm>
        </p:spPr>
      </p:pic>
    </p:spTree>
    <p:extLst>
      <p:ext uri="{BB962C8B-B14F-4D97-AF65-F5344CB8AC3E}">
        <p14:creationId xmlns:p14="http://schemas.microsoft.com/office/powerpoint/2010/main" val="3384276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5D907F6C-308D-49C5-A5F4-0EB9FEA828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20836" y="0"/>
            <a:ext cx="8868469" cy="6655512"/>
          </a:xfrm>
        </p:spPr>
      </p:pic>
    </p:spTree>
    <p:extLst>
      <p:ext uri="{BB962C8B-B14F-4D97-AF65-F5344CB8AC3E}">
        <p14:creationId xmlns:p14="http://schemas.microsoft.com/office/powerpoint/2010/main" val="535486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340</Words>
  <Application>Microsoft Office PowerPoint</Application>
  <PresentationFormat>Geniş ekran</PresentationFormat>
  <Paragraphs>31</Paragraphs>
  <Slides>17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OVB</dc:creator>
  <cp:lastModifiedBy>AYTEKİN</cp:lastModifiedBy>
  <cp:revision>18</cp:revision>
  <dcterms:created xsi:type="dcterms:W3CDTF">2019-05-07T20:56:55Z</dcterms:created>
  <dcterms:modified xsi:type="dcterms:W3CDTF">2020-03-25T14:02:56Z</dcterms:modified>
</cp:coreProperties>
</file>