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59" r:id="rId9"/>
    <p:sldId id="266" r:id="rId10"/>
    <p:sldId id="260" r:id="rId11"/>
    <p:sldId id="26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EF1F6E-C84B-4561-B476-067B1E470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9E36A56-A390-41B7-AB5F-E1A97E0F6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748283-4561-4E35-A208-8126E95D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C61A10-3A07-491B-8F9B-02C5E92A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77557E-9FF0-4756-8A45-9F174FCF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2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A376A3-C5D5-49F9-BF54-1BB45A62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07273EC-A6CA-4AC5-96B9-34F8056D0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64EFE9-C678-4988-AA80-528E4C6C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90CDB4-5177-4D36-8653-88D1652A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115730-959B-4E5E-B179-02702EC2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2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B1B6495-4AB8-420A-A6FB-B78231FE4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9D1A2F0-4C4A-4B65-86FA-7D1F8CB70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78F65F-4A0D-4063-BB0B-ADF29FA42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AB096F-7D05-43CE-A8A9-A386A0C1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66FA11-C958-4BE5-BEA8-61B3232F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47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F3603F-FAE6-4EB4-ABF5-F62B1942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C0C372-49CA-477B-ACA8-11C71EFD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7BBAE3-F9A3-450E-B9B7-2E7B98ED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D41E6-BAD0-4251-B448-E7D9DDF5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24CDC7-EFF0-4DA1-8996-BFF8A1E7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02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E1D7C5-1BAA-42FF-9E1A-349C0C1A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4AC611-E883-40AB-9A72-362BB836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97F9CA-1D42-4334-934B-BEBBB263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AD8643-FFAE-4928-B8D6-E7CD8A95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6CDF81-0981-4634-B407-8688C96B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41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F1B094-575B-4EA4-A1BB-C0A018BCF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48C773-520F-488C-BA44-1F86D1FEA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7E11349-3ABA-4917-BB37-253276C7B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7475C8-331B-42A4-9D28-E46387AF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6E4F2E-C6EC-4847-9A82-065A10C6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B4D0E6D-9E41-4B6C-B63B-5C551DC1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70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25BE17-F011-43F9-A47C-67FE5A30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E523F9-1C97-466B-9011-46CEFBB0B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7091358-4F89-4885-936D-59C3A5ADC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F5E63E0-36D7-4F0E-9F83-136D5987F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B33AE92-2378-4947-A394-9F2E8BFE3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86CCD47-73C6-4257-8179-036CD7DB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9F4C723-DFE3-44FD-B9A5-4CA661DC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D5B46A1-1AD4-4104-967E-94843732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2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48F429-D919-4D7A-B985-D963B302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BA25E84-B194-4FE2-BB9B-5E99F1EC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02F632C-F24B-4D04-BBC3-1777FBD3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C26ADBE-9CE3-43A9-8D11-A9AA43F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A57397A-3539-456B-B12F-9D4959C3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8FDDB26-B4ED-4A31-86FC-6BBB34BE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5F83E93-F8D2-49EF-B599-4D5D278E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3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020EB5-003E-42E4-AD55-46408C49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D71771-B590-419B-A3A6-518396E9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8A1225-0F98-4631-8E31-8D5B285C1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9A0637-9898-47D0-9BED-A812F026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263AF9C-13B6-4648-A65C-BAB66306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E3B1F4-5D4B-4B13-8F68-0366B093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43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B2FFD9-AD96-43AE-8B19-40A035A68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C8C8E38-A628-4DE4-A40D-D1802D3FE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8E09FD1-CF50-43E6-A044-6A45FFEFF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8BDDA8-BB4F-4D2A-AF83-B490A566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1FF89E-A6E1-42BE-B9B5-028300F1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EFEF31-2E41-43EB-AA5D-6DE392AF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6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8A19DCA-1CF0-4861-A4C7-D9BC1041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DD87C4-4FC3-4DC2-98B7-3305062C5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CECF53-D390-460E-9196-86E0727A1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85B6-96A9-428E-9EFC-77823AE82464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17F18B-3C50-4189-8F9F-4FF9EEB0B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595A17-0C1A-4939-AAAE-24BD9E975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5A670-7C76-4AD9-800E-768A2DB29B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054F88-7F6B-4EC7-80D2-8B79A9ACB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Logaritmik Fonksiyonlar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4BEEA25-598C-4758-8CD2-64862FDD0A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05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7348701-D2F2-447B-900D-59D0F159C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79315" y="-530989"/>
            <a:ext cx="5943697" cy="7919977"/>
          </a:xfrm>
        </p:spPr>
      </p:pic>
    </p:spTree>
    <p:extLst>
      <p:ext uri="{BB962C8B-B14F-4D97-AF65-F5344CB8AC3E}">
        <p14:creationId xmlns:p14="http://schemas.microsoft.com/office/powerpoint/2010/main" val="754584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8E22752-4195-4CF6-A727-6603EE5FF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7489" y="-1030392"/>
            <a:ext cx="6693270" cy="8918783"/>
          </a:xfrm>
        </p:spPr>
      </p:pic>
    </p:spTree>
    <p:extLst>
      <p:ext uri="{BB962C8B-B14F-4D97-AF65-F5344CB8AC3E}">
        <p14:creationId xmlns:p14="http://schemas.microsoft.com/office/powerpoint/2010/main" val="37748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243EA8-85EC-48C5-9317-3DC31CA8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6B19DD-78FA-4350-A147-E4297C15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Büyüme, gelişme, yatırım, bankacılık</a:t>
            </a:r>
          </a:p>
          <a:p>
            <a:r>
              <a:rPr lang="tr-TR" dirty="0"/>
              <a:t>Bağımsız değişken üs olarak görev yapar.</a:t>
            </a:r>
          </a:p>
          <a:p>
            <a:r>
              <a:rPr lang="tr-TR" dirty="0"/>
              <a:t>Faiz hesaplamaları konunun anlaşılmasını sağlayacaktır.</a:t>
            </a:r>
          </a:p>
          <a:p>
            <a:r>
              <a:rPr lang="tr-TR" dirty="0"/>
              <a:t>Belli bir faiz oranı (r) üzerinden, t dönem sonra elde edilecek toplam para miktarı S=P(1+r)</a:t>
            </a:r>
            <a:r>
              <a:rPr lang="tr-TR" baseline="30000" dirty="0"/>
              <a:t>t</a:t>
            </a:r>
            <a:r>
              <a:rPr lang="tr-TR" dirty="0"/>
              <a:t> bileşik faiz formülüyle hesaplanır.</a:t>
            </a:r>
          </a:p>
          <a:p>
            <a:endParaRPr lang="tr-TR" baseline="30000" dirty="0"/>
          </a:p>
          <a:p>
            <a:pPr marL="0" indent="0">
              <a:buNone/>
            </a:pPr>
            <a:r>
              <a:rPr lang="tr-TR" dirty="0"/>
              <a:t>S= t dönem sonra elde edilecek para</a:t>
            </a:r>
          </a:p>
          <a:p>
            <a:pPr marL="0" indent="0">
              <a:buNone/>
            </a:pPr>
            <a:r>
              <a:rPr lang="tr-TR" dirty="0"/>
              <a:t>P= anapara</a:t>
            </a:r>
          </a:p>
          <a:p>
            <a:pPr marL="0" indent="0">
              <a:buNone/>
            </a:pPr>
            <a:r>
              <a:rPr lang="tr-TR" dirty="0"/>
              <a:t>r= faiz</a:t>
            </a:r>
          </a:p>
          <a:p>
            <a:pPr marL="0" indent="0">
              <a:buNone/>
            </a:pPr>
            <a:r>
              <a:rPr lang="tr-TR" dirty="0"/>
              <a:t>t= dönem</a:t>
            </a:r>
          </a:p>
        </p:txBody>
      </p:sp>
    </p:spTree>
    <p:extLst>
      <p:ext uri="{BB962C8B-B14F-4D97-AF65-F5344CB8AC3E}">
        <p14:creationId xmlns:p14="http://schemas.microsoft.com/office/powerpoint/2010/main" val="90062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2A07EC-34FF-42D1-872A-4FA52FB7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A7BE61-9DEA-4E2E-A149-905601BBD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%10 faizle 100TL’nin 3 yıl sonra alacağı değer: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6D6645CF-64A5-412E-9E96-EC408F3AB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78044"/>
              </p:ext>
            </p:extLst>
          </p:nvPr>
        </p:nvGraphicFramePr>
        <p:xfrm>
          <a:off x="1075397" y="2956429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071427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834024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69581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Yıl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Faiz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Bankadaki toplam para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037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47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43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4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133.1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55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09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4F517-F19A-44F8-B473-19BA90F6E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D66E87-76F5-4C96-A7BA-11B2BF15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S=P(1+r)</a:t>
            </a:r>
            <a:r>
              <a:rPr lang="tr-TR" baseline="30000" dirty="0"/>
              <a:t>t</a:t>
            </a:r>
          </a:p>
          <a:p>
            <a:pPr marL="0" indent="0">
              <a:buNone/>
            </a:pPr>
            <a:r>
              <a:rPr lang="tr-TR" dirty="0"/>
              <a:t>S=100(1+0.10)</a:t>
            </a:r>
            <a:r>
              <a:rPr lang="tr-TR" baseline="30000" dirty="0"/>
              <a:t>3</a:t>
            </a:r>
          </a:p>
          <a:p>
            <a:pPr marL="0" indent="0">
              <a:buNone/>
            </a:pPr>
            <a:endParaRPr lang="tr-TR" baseline="30000" dirty="0"/>
          </a:p>
          <a:p>
            <a:pPr marL="0" indent="0">
              <a:buNone/>
            </a:pPr>
            <a:r>
              <a:rPr lang="tr-TR" dirty="0"/>
              <a:t>S=100(1.331)</a:t>
            </a:r>
          </a:p>
          <a:p>
            <a:pPr marL="0" indent="0">
              <a:buNone/>
            </a:pPr>
            <a:r>
              <a:rPr lang="tr-TR" dirty="0"/>
              <a:t>S=133.1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lnS</a:t>
            </a:r>
            <a:r>
              <a:rPr lang="tr-TR" dirty="0"/>
              <a:t>=</a:t>
            </a:r>
            <a:r>
              <a:rPr lang="tr-TR" dirty="0" err="1"/>
              <a:t>lnP+tln</a:t>
            </a:r>
            <a:r>
              <a:rPr lang="tr-TR" dirty="0"/>
              <a:t>(1+r)</a:t>
            </a:r>
          </a:p>
          <a:p>
            <a:r>
              <a:rPr lang="tr-TR" dirty="0" err="1"/>
              <a:t>lnS</a:t>
            </a:r>
            <a:r>
              <a:rPr lang="tr-TR" dirty="0"/>
              <a:t>=ln100+3ln1.1</a:t>
            </a:r>
          </a:p>
          <a:p>
            <a:r>
              <a:rPr lang="tr-TR" dirty="0" err="1"/>
              <a:t>lnS</a:t>
            </a:r>
            <a:r>
              <a:rPr lang="tr-TR" dirty="0"/>
              <a:t>=4.891100725</a:t>
            </a:r>
          </a:p>
          <a:p>
            <a:r>
              <a:rPr lang="tr-TR" dirty="0"/>
              <a:t>S= antilog</a:t>
            </a:r>
            <a:r>
              <a:rPr lang="tr-TR" baseline="-25000" dirty="0"/>
              <a:t>e</a:t>
            </a:r>
            <a:r>
              <a:rPr lang="tr-TR" dirty="0"/>
              <a:t>(4.891100725)=133.1</a:t>
            </a:r>
          </a:p>
        </p:txBody>
      </p:sp>
    </p:spTree>
    <p:extLst>
      <p:ext uri="{BB962C8B-B14F-4D97-AF65-F5344CB8AC3E}">
        <p14:creationId xmlns:p14="http://schemas.microsoft.com/office/powerpoint/2010/main" val="370041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1DA19C-E418-48F9-9DEC-5498C1002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BC47F8BB-B4E4-4BAE-91D1-81139BCBB0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Eğer yıllık faiz değişmeden kalıyor, dönem 6’şar aylık iki dönem halinde ele alınıyorsa;</a:t>
                </a:r>
              </a:p>
              <a:p>
                <a:pPr marL="0" indent="0">
                  <a:buNone/>
                </a:pPr>
                <a:r>
                  <a:rPr lang="tr-TR" dirty="0"/>
                  <a:t>Bileşik faiz formülü: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𝑚𝑡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m =dönem sayısı</a:t>
                </a:r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BC47F8BB-B4E4-4BAE-91D1-81139BCBB0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25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793E60-7EDC-4530-8FC1-E466C902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81441B5-8A94-47FC-A915-AC85758746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6 aylık dönem için m=2</a:t>
                </a:r>
              </a:p>
              <a:p>
                <a:pPr marL="0" indent="0">
                  <a:buNone/>
                </a:pPr>
                <a:r>
                  <a:rPr lang="tr-TR" dirty="0"/>
                  <a:t>S=100(1+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0.10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/>
                  <a:t>)</a:t>
                </a:r>
                <a:r>
                  <a:rPr lang="tr-TR" baseline="30000" dirty="0"/>
                  <a:t>2(3)</a:t>
                </a:r>
              </a:p>
              <a:p>
                <a:pPr marL="0" indent="0">
                  <a:buNone/>
                </a:pPr>
                <a:endParaRPr lang="tr-TR" baseline="30000" dirty="0"/>
              </a:p>
              <a:p>
                <a:pPr marL="0" indent="0">
                  <a:buNone/>
                </a:pPr>
                <a:r>
                  <a:rPr lang="tr-TR" dirty="0"/>
                  <a:t>S=134</a:t>
                </a:r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81441B5-8A94-47FC-A915-AC85758746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55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99CD39-ED67-4BF9-85C8-89BA6F2F7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7081F839-94CA-43FE-AFC0-E63A6DAD91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3’er aylık dönem içim m=4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S=100(1+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0.10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)</a:t>
                </a:r>
                <a:r>
                  <a:rPr lang="tr-TR" baseline="30000" dirty="0"/>
                  <a:t>4(3)</a:t>
                </a:r>
              </a:p>
              <a:p>
                <a:pPr marL="0" indent="0">
                  <a:buNone/>
                </a:pPr>
                <a:r>
                  <a:rPr lang="tr-TR" dirty="0"/>
                  <a:t>S=134.5</a:t>
                </a:r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7081F839-94CA-43FE-AFC0-E63A6DAD91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3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6851A6-1643-4022-9518-A4DEA123A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76B15EF9-FDAA-4A51-ABB4-3063764EFF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Faiz problemlerinde anaparanın artışı kesiklidir.</a:t>
                </a:r>
              </a:p>
              <a:p>
                <a:r>
                  <a:rPr lang="tr-TR" dirty="0"/>
                  <a:t>Nüfus, büyüme gibi değişkenler sürekli bir değişim içindedir.</a:t>
                </a:r>
              </a:p>
              <a:p>
                <a:r>
                  <a:rPr lang="tr-TR" dirty="0"/>
                  <a:t>Bu durumda, bileşik faiz formülünde m sonsuza gitmelidir.</a:t>
                </a:r>
              </a:p>
              <a:p>
                <a:r>
                  <a:rPr lang="tr-TR" dirty="0"/>
                  <a:t>m sonsuza  giderken S’nin limiti, büyüme, nüfus artış veya azalışını verecektir.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func>
                    <m:r>
                      <a:rPr lang="tr-TR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𝑚𝑡</m:t>
                        </m:r>
                      </m:sup>
                    </m:sSup>
                  </m:oMath>
                </a14:m>
                <a:r>
                  <a:rPr lang="tr-TR" dirty="0"/>
                  <a:t>..</a:t>
                </a:r>
                <a:r>
                  <a:rPr lang="tr-TR" b="0" dirty="0"/>
                  <a:t>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𝑃𝑒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</a:p>
              <a:p>
                <a:r>
                  <a:rPr lang="tr-TR" dirty="0"/>
                  <a:t>Eğer problemin değişkeni sürekli bir değişken ise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𝑃𝑒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:r>
                  <a:rPr lang="tr-TR"/>
                  <a:t>formülü kullanılır.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76B15EF9-FDAA-4A51-ABB4-3063764EFF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1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4FE77D-8045-499A-829D-4442CDE8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091B178-E25C-40FA-BF7D-BEB250C28D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4810" y="1690688"/>
                <a:ext cx="10515600" cy="4351338"/>
              </a:xfrm>
            </p:spPr>
            <p:txBody>
              <a:bodyPr/>
              <a:lstStyle/>
              <a:p>
                <a:r>
                  <a:rPr lang="tr-TR" dirty="0"/>
                  <a:t>Nüfusu 15 milyon olan bir ülkenin nüfus artış hızı %2,5 ise 10 yıl sonraki nüfusu: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S=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(0.025)(10)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lnS</a:t>
                </a:r>
                <a:r>
                  <a:rPr lang="tr-TR" dirty="0"/>
                  <a:t>=ln15+(0.025)(10)</a:t>
                </a:r>
                <a:r>
                  <a:rPr lang="tr-TR" dirty="0" err="1"/>
                  <a:t>lne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lnS</a:t>
                </a:r>
                <a:r>
                  <a:rPr lang="tr-TR" dirty="0"/>
                  <a:t>=2.9580502</a:t>
                </a:r>
              </a:p>
              <a:p>
                <a:pPr marL="0" indent="0">
                  <a:buNone/>
                </a:pPr>
                <a:r>
                  <a:rPr lang="tr-TR" dirty="0"/>
                  <a:t>S= </a:t>
                </a:r>
                <a:r>
                  <a:rPr lang="tr-TR"/>
                  <a:t>antilog</a:t>
                </a:r>
                <a:r>
                  <a:rPr lang="tr-TR" baseline="-25000"/>
                  <a:t>e</a:t>
                </a:r>
                <a:r>
                  <a:rPr lang="tr-TR"/>
                  <a:t>(2.9580502)=19.26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091B178-E25C-40FA-BF7D-BEB250C28D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4810" y="1690688"/>
                <a:ext cx="10515600" cy="4351338"/>
              </a:xfrm>
              <a:blipFill>
                <a:blip r:embed="rId2"/>
                <a:stretch>
                  <a:fillRect l="-1159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66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301</Words>
  <Application>Microsoft Office PowerPoint</Application>
  <PresentationFormat>Geniş ekran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Teması</vt:lpstr>
      <vt:lpstr>Logaritmik Fonksiyonlar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Logaritmik Fonksiyonlar</dc:title>
  <dc:creator>OVB</dc:creator>
  <cp:lastModifiedBy>AYTEKİN</cp:lastModifiedBy>
  <cp:revision>13</cp:revision>
  <dcterms:created xsi:type="dcterms:W3CDTF">2019-04-16T08:18:13Z</dcterms:created>
  <dcterms:modified xsi:type="dcterms:W3CDTF">2020-04-20T10:42:38Z</dcterms:modified>
</cp:coreProperties>
</file>