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52" r:id="rId2"/>
    <p:sldId id="380" r:id="rId3"/>
    <p:sldId id="615" r:id="rId4"/>
    <p:sldId id="398" r:id="rId5"/>
    <p:sldId id="399" r:id="rId6"/>
    <p:sldId id="401" r:id="rId7"/>
    <p:sldId id="402" r:id="rId8"/>
    <p:sldId id="403" r:id="rId9"/>
    <p:sldId id="616" r:id="rId10"/>
    <p:sldId id="617" r:id="rId11"/>
    <p:sldId id="550" r:id="rId12"/>
    <p:sldId id="518" r:id="rId13"/>
    <p:sldId id="605" r:id="rId14"/>
    <p:sldId id="624" r:id="rId15"/>
    <p:sldId id="606" r:id="rId16"/>
    <p:sldId id="618" r:id="rId17"/>
    <p:sldId id="584" r:id="rId18"/>
    <p:sldId id="626" r:id="rId19"/>
    <p:sldId id="625" r:id="rId20"/>
    <p:sldId id="619" r:id="rId21"/>
    <p:sldId id="566" r:id="rId22"/>
    <p:sldId id="559" r:id="rId23"/>
    <p:sldId id="620" r:id="rId24"/>
    <p:sldId id="528" r:id="rId25"/>
    <p:sldId id="523" r:id="rId26"/>
    <p:sldId id="477" r:id="rId27"/>
    <p:sldId id="560" r:id="rId28"/>
    <p:sldId id="562" r:id="rId29"/>
    <p:sldId id="597" r:id="rId30"/>
    <p:sldId id="598" r:id="rId31"/>
    <p:sldId id="563" r:id="rId32"/>
    <p:sldId id="415" r:id="rId33"/>
    <p:sldId id="567" r:id="rId34"/>
    <p:sldId id="621" r:id="rId35"/>
    <p:sldId id="569" r:id="rId36"/>
    <p:sldId id="555" r:id="rId37"/>
    <p:sldId id="572" r:id="rId38"/>
    <p:sldId id="587" r:id="rId39"/>
    <p:sldId id="614" r:id="rId40"/>
    <p:sldId id="622" r:id="rId41"/>
    <p:sldId id="623" r:id="rId42"/>
    <p:sldId id="613" r:id="rId43"/>
    <p:sldId id="508" r:id="rId44"/>
    <p:sldId id="608" r:id="rId45"/>
    <p:sldId id="600" r:id="rId46"/>
    <p:sldId id="609" r:id="rId47"/>
    <p:sldId id="588" r:id="rId48"/>
    <p:sldId id="394" r:id="rId4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F0F2F5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Orta Stil 2 - Vurgu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Orta Stil 2 - Vurgu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8D230F3-CF80-4859-8CE7-A43EE81993B5}" styleName="Açık Stil 1 - Vurgu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Açık Stil 1 - Vurgu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Açık Stil 1 - Vurgu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Orta Stil 1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Orta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Açık Stil 3 - Vurgu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Açık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E171933-4619-4E11-9A3F-F7608DF75F80}" styleName="Orta Stil 1 - Vurgu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Açık Stil 3 - Vurgu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Orta Stil 4 - Vurgu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929F9F4-4A8F-4326-A1B4-22849713DDAB}" styleName="Koyu Stil 1 - Vurgu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Orta Stil 4 - Vurgu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FD4443E-F989-4FC4-A0C8-D5A2AF1F390B}" styleName="Koyu Stil 1 - Vurgu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27.02.2024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emf"/><Relationship Id="rId7" Type="http://schemas.openxmlformats.org/officeDocument/2006/relationships/image" Target="../media/image43.jp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jpe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hyperlink" Target="mailto:egitiminfo@siirt.edu.tr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eg"/><Relationship Id="rId4" Type="http://schemas.openxmlformats.org/officeDocument/2006/relationships/image" Target="../media/image10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064409"/>
            <a:ext cx="12191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EĞİTİM FAKÜLTESİ</a:t>
            </a:r>
          </a:p>
        </p:txBody>
      </p:sp>
      <p:sp>
        <p:nvSpPr>
          <p:cNvPr id="3" name="Dikdörtgen 2"/>
          <p:cNvSpPr/>
          <p:nvPr/>
        </p:nvSpPr>
        <p:spPr>
          <a:xfrm>
            <a:off x="2291341" y="5375720"/>
            <a:ext cx="7797327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“Öğrenci Dostu Fakülte, Öğrenci Merkezli Eğitim”</a:t>
            </a:r>
            <a:endParaRPr kumimoji="0" lang="tr-T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5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4071605" y="600548"/>
            <a:ext cx="2085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ÖĞRENCİLER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2C46865-C1D9-4475-9C6B-47E1B23DD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694" y="3846899"/>
            <a:ext cx="6768752" cy="2238375"/>
          </a:xfrm>
          <a:prstGeom prst="rect">
            <a:avLst/>
          </a:prstGeom>
        </p:spPr>
      </p:pic>
      <p:sp>
        <p:nvSpPr>
          <p:cNvPr id="2" name="Metin kutusu 1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5019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ÖĞRENCİ SAYISI (Yıllara Göre Değişim)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11" name="Tablo 10">
            <a:extLst>
              <a:ext uri="{FF2B5EF4-FFF2-40B4-BE49-F238E27FC236}">
                <a16:creationId xmlns:a16="http://schemas.microsoft.com/office/drawing/2014/main" id="{8ED1CCA7-B710-8B8B-2E22-361F55E6D1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934296"/>
              </p:ext>
            </p:extLst>
          </p:nvPr>
        </p:nvGraphicFramePr>
        <p:xfrm>
          <a:off x="284381" y="1059541"/>
          <a:ext cx="11366337" cy="5011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3481">
                  <a:extLst>
                    <a:ext uri="{9D8B030D-6E8A-4147-A177-3AD203B41FA5}">
                      <a16:colId xmlns:a16="http://schemas.microsoft.com/office/drawing/2014/main" val="1716812060"/>
                    </a:ext>
                  </a:extLst>
                </a:gridCol>
                <a:gridCol w="1868214">
                  <a:extLst>
                    <a:ext uri="{9D8B030D-6E8A-4147-A177-3AD203B41FA5}">
                      <a16:colId xmlns:a16="http://schemas.microsoft.com/office/drawing/2014/main" val="2521203472"/>
                    </a:ext>
                  </a:extLst>
                </a:gridCol>
                <a:gridCol w="1868214">
                  <a:extLst>
                    <a:ext uri="{9D8B030D-6E8A-4147-A177-3AD203B41FA5}">
                      <a16:colId xmlns:a16="http://schemas.microsoft.com/office/drawing/2014/main" val="3352764823"/>
                    </a:ext>
                  </a:extLst>
                </a:gridCol>
                <a:gridCol w="1868214">
                  <a:extLst>
                    <a:ext uri="{9D8B030D-6E8A-4147-A177-3AD203B41FA5}">
                      <a16:colId xmlns:a16="http://schemas.microsoft.com/office/drawing/2014/main" val="1160931944"/>
                    </a:ext>
                  </a:extLst>
                </a:gridCol>
                <a:gridCol w="1868214">
                  <a:extLst>
                    <a:ext uri="{9D8B030D-6E8A-4147-A177-3AD203B41FA5}">
                      <a16:colId xmlns:a16="http://schemas.microsoft.com/office/drawing/2014/main" val="2806337681"/>
                    </a:ext>
                  </a:extLst>
                </a:gridCol>
              </a:tblGrid>
              <a:tr h="183728"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</a:rPr>
                        <a:t> </a:t>
                      </a:r>
                      <a:endParaRPr lang="tr-TR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2020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2021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2022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2023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384016332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Türkçe ve Sosyal Bilimler Eğitimi  Bölümü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635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600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527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87774066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Matematik ve Fen Bilimleri Eğitimi Bölümü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491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504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465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443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414478812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Temel Eğitim Bölümü-Sınıf Öğretmenliği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450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411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391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336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2279895927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Eğitim Bilimleri Bölümü-RPD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94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190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240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353532736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Yabancı Diller Eğitimi Bölümü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62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123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236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326199681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BÖTE Bölümü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82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>
                          <a:effectLst/>
                        </a:rPr>
                        <a:t>53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15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80880525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Fakülte Lisans  Toplamı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u="none" strike="noStrike" dirty="0">
                          <a:effectLst/>
                        </a:rPr>
                        <a:t>1814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u="none" strike="noStrike" dirty="0">
                          <a:effectLst/>
                        </a:rPr>
                        <a:t>1881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u="none" strike="noStrike" dirty="0">
                          <a:effectLst/>
                        </a:rPr>
                        <a:t>1874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1801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241646065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Pedagojik Formasyon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u="none" strike="noStrike">
                          <a:effectLst/>
                        </a:rPr>
                        <a:t> </a:t>
                      </a:r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136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u="none" strike="noStrike" dirty="0">
                          <a:effectLst/>
                        </a:rPr>
                        <a:t>587</a:t>
                      </a:r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601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107420118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1814</a:t>
                      </a: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2247</a:t>
                      </a: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2461</a:t>
                      </a: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2402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381130192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Yabancı Uyruklu</a:t>
                      </a: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2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758" marR="3758" marT="3758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</a:p>
                  </a:txBody>
                  <a:tcPr marL="3758" marR="3758" marT="3758" marB="0" anchor="ctr"/>
                </a:tc>
                <a:extLst>
                  <a:ext uri="{0D108BD9-81ED-4DB2-BD59-A6C34878D82A}">
                    <a16:rowId xmlns:a16="http://schemas.microsoft.com/office/drawing/2014/main" val="17542708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367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779884" y="583619"/>
            <a:ext cx="4827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800" b="1" dirty="0"/>
              <a:t>AKADEMİK VE İDARİ PERSONEL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8B9ED2C4-9F09-4F0D-ADF4-E728F2B7F9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626" y="1059541"/>
            <a:ext cx="3930836" cy="4888225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880920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3820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AKADEMİK PERSONEL SAYISI</a:t>
            </a:r>
          </a:p>
        </p:txBody>
      </p:sp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25064"/>
              </p:ext>
            </p:extLst>
          </p:nvPr>
        </p:nvGraphicFramePr>
        <p:xfrm>
          <a:off x="1330493" y="1194148"/>
          <a:ext cx="7113733" cy="4469704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5673405">
                  <a:extLst>
                    <a:ext uri="{9D8B030D-6E8A-4147-A177-3AD203B41FA5}">
                      <a16:colId xmlns:a16="http://schemas.microsoft.com/office/drawing/2014/main" val="4223477780"/>
                    </a:ext>
                  </a:extLst>
                </a:gridCol>
                <a:gridCol w="1440328">
                  <a:extLst>
                    <a:ext uri="{9D8B030D-6E8A-4147-A177-3AD203B41FA5}">
                      <a16:colId xmlns:a16="http://schemas.microsoft.com/office/drawing/2014/main" val="3358444707"/>
                    </a:ext>
                  </a:extLst>
                </a:gridCol>
              </a:tblGrid>
              <a:tr h="558713">
                <a:tc>
                  <a:txBody>
                    <a:bodyPr/>
                    <a:lstStyle/>
                    <a:p>
                      <a:r>
                        <a:rPr lang="tr-TR" sz="2800" b="0" dirty="0"/>
                        <a:t>Profesör</a:t>
                      </a:r>
                      <a:endParaRPr lang="tr-TR" sz="2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b="0" dirty="0"/>
                        <a:t>8</a:t>
                      </a:r>
                      <a:endParaRPr lang="tr-TR" sz="28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8162802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dirty="0"/>
                        <a:t>Doçent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17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9170982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dirty="0"/>
                        <a:t>Doktor Öğretim Üyesi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35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488510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dirty="0"/>
                        <a:t>Öğretim Görevlisi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8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157620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r>
                        <a:rPr lang="tr-TR" sz="2800" dirty="0"/>
                        <a:t>Doktor Araştırma Görevlisi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1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1542601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dirty="0"/>
                        <a:t>Araştırma Görevlisi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11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3408277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800" dirty="0"/>
                        <a:t>35. Madde Araştırma Görevlisi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 dirty="0"/>
                        <a:t>4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4965697"/>
                  </a:ext>
                </a:extLst>
              </a:tr>
              <a:tr h="558713">
                <a:tc>
                  <a:txBody>
                    <a:bodyPr/>
                    <a:lstStyle/>
                    <a:p>
                      <a:pPr algn="r"/>
                      <a:r>
                        <a:rPr lang="tr-TR" sz="2800" dirty="0"/>
                        <a:t>Toplam</a:t>
                      </a:r>
                      <a:endParaRPr lang="tr-TR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800"/>
                        <a:t>84</a:t>
                      </a:r>
                      <a:endParaRPr lang="tr-TR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3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425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951892" y="597876"/>
            <a:ext cx="228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İDARİ PERSONEL</a:t>
            </a: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6E1FAB52-3738-4005-8260-5AD7203885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409125"/>
              </p:ext>
            </p:extLst>
          </p:nvPr>
        </p:nvGraphicFramePr>
        <p:xfrm>
          <a:off x="1359961" y="1261863"/>
          <a:ext cx="5448300" cy="4057650"/>
        </p:xfrm>
        <a:graphic>
          <a:graphicData uri="http://schemas.openxmlformats.org/drawingml/2006/table">
            <a:tbl>
              <a:tblPr firstRow="1" firstCol="1" bandRow="1">
                <a:tableStyleId>{9DCAF9ED-07DC-4A11-8D7F-57B35C25682E}</a:tableStyleId>
              </a:tblPr>
              <a:tblGrid>
                <a:gridCol w="2392313">
                  <a:extLst>
                    <a:ext uri="{9D8B030D-6E8A-4147-A177-3AD203B41FA5}">
                      <a16:colId xmlns:a16="http://schemas.microsoft.com/office/drawing/2014/main" val="653404013"/>
                    </a:ext>
                  </a:extLst>
                </a:gridCol>
                <a:gridCol w="3055987">
                  <a:extLst>
                    <a:ext uri="{9D8B030D-6E8A-4147-A177-3AD203B41FA5}">
                      <a16:colId xmlns:a16="http://schemas.microsoft.com/office/drawing/2014/main" val="1916147619"/>
                    </a:ext>
                  </a:extLst>
                </a:gridCol>
              </a:tblGrid>
              <a:tr h="6762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İdari Görev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Sayı</a:t>
                      </a: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78237416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Fakülte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8694634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Dekanlık Sekreteri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98607097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İdari</a:t>
                      </a:r>
                      <a:r>
                        <a:rPr lang="tr-TR" sz="2400" b="0" baseline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 Personel</a:t>
                      </a:r>
                      <a:endParaRPr lang="tr-TR" sz="2400" b="0" dirty="0">
                        <a:latin typeface="Calibri" panose="020F0502020204030204" pitchFamily="34" charset="0"/>
                        <a:ea typeface="Times New Roman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Yardımcı Personel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Toplam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imes New Roman"/>
                          <a:cs typeface="Calibri" panose="020F0502020204030204" pitchFamily="34" charset="0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90199489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593896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3413495" y="574258"/>
            <a:ext cx="3059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r-TR" sz="2800" b="1" dirty="0"/>
              <a:t>BİLİMSEL YAYINLAR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885F0A0-D902-4AF6-A94B-95B6975401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91630"/>
            <a:ext cx="6639308" cy="4201432"/>
          </a:xfrm>
          <a:prstGeom prst="rect">
            <a:avLst/>
          </a:prstGeom>
        </p:spPr>
      </p:pic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2967142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94934" y="615699"/>
            <a:ext cx="4738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YAYINLAR VE BİLİMSEL FAALİYETLER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41BBE676-0A5C-AB56-7D2E-E24F6B5740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734457"/>
              </p:ext>
            </p:extLst>
          </p:nvPr>
        </p:nvGraphicFramePr>
        <p:xfrm>
          <a:off x="1088423" y="1366503"/>
          <a:ext cx="9711550" cy="42659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8706">
                  <a:extLst>
                    <a:ext uri="{9D8B030D-6E8A-4147-A177-3AD203B41FA5}">
                      <a16:colId xmlns:a16="http://schemas.microsoft.com/office/drawing/2014/main" val="430183176"/>
                    </a:ext>
                  </a:extLst>
                </a:gridCol>
                <a:gridCol w="1568211">
                  <a:extLst>
                    <a:ext uri="{9D8B030D-6E8A-4147-A177-3AD203B41FA5}">
                      <a16:colId xmlns:a16="http://schemas.microsoft.com/office/drawing/2014/main" val="627468494"/>
                    </a:ext>
                  </a:extLst>
                </a:gridCol>
                <a:gridCol w="1568211">
                  <a:extLst>
                    <a:ext uri="{9D8B030D-6E8A-4147-A177-3AD203B41FA5}">
                      <a16:colId xmlns:a16="http://schemas.microsoft.com/office/drawing/2014/main" val="1317361455"/>
                    </a:ext>
                  </a:extLst>
                </a:gridCol>
                <a:gridCol w="1568211">
                  <a:extLst>
                    <a:ext uri="{9D8B030D-6E8A-4147-A177-3AD203B41FA5}">
                      <a16:colId xmlns:a16="http://schemas.microsoft.com/office/drawing/2014/main" val="2769657847"/>
                    </a:ext>
                  </a:extLst>
                </a:gridCol>
                <a:gridCol w="1568211">
                  <a:extLst>
                    <a:ext uri="{9D8B030D-6E8A-4147-A177-3AD203B41FA5}">
                      <a16:colId xmlns:a16="http://schemas.microsoft.com/office/drawing/2014/main" val="1200474754"/>
                    </a:ext>
                  </a:extLst>
                </a:gridCol>
              </a:tblGrid>
              <a:tr h="338181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900" u="none" strike="noStrike" dirty="0">
                          <a:effectLst/>
                        </a:rPr>
                        <a:t> </a:t>
                      </a:r>
                      <a:endParaRPr lang="tr-TR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2019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 2020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>
                          <a:effectLst/>
                        </a:rPr>
                        <a:t>2022</a:t>
                      </a:r>
                      <a:endParaRPr lang="tr-TR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600" u="none" strike="noStrike" dirty="0">
                          <a:effectLst/>
                        </a:rPr>
                        <a:t>2023</a:t>
                      </a:r>
                      <a:endParaRPr lang="tr-TR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extLst>
                  <a:ext uri="{0D108BD9-81ED-4DB2-BD59-A6C34878D82A}">
                    <a16:rowId xmlns:a16="http://schemas.microsoft.com/office/drawing/2014/main" val="2175977879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Uluslararası Makale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14735058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>
                          <a:effectLst/>
                        </a:rPr>
                        <a:t>Ulusal Makale</a:t>
                      </a:r>
                      <a:endParaRPr lang="tr-TR" sz="1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2470258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>
                          <a:effectLst/>
                        </a:rPr>
                        <a:t>Ulusal ve Uluslararası Bildiri</a:t>
                      </a:r>
                      <a:endParaRPr lang="tr-TR" sz="1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6837386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>
                          <a:effectLst/>
                        </a:rPr>
                        <a:t>Kitap/Kitap Bölümü Yazarlığı</a:t>
                      </a:r>
                      <a:endParaRPr lang="tr-TR" sz="18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4856406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u="none" strike="noStrike" dirty="0">
                          <a:effectLst/>
                        </a:rPr>
                        <a:t>Proje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72390288"/>
                  </a:ext>
                </a:extLst>
              </a:tr>
              <a:tr h="654628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TOPLAM</a:t>
                      </a: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189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4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218</a:t>
                      </a:r>
                      <a:endParaRPr lang="en-US" sz="2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46822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4837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39743" y="629116"/>
            <a:ext cx="4531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BAŞVURU SÜRECİNDEKİ PROJELER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41BBE676-0A5C-AB56-7D2E-E24F6B5740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176766"/>
              </p:ext>
            </p:extLst>
          </p:nvPr>
        </p:nvGraphicFramePr>
        <p:xfrm>
          <a:off x="1096747" y="1181211"/>
          <a:ext cx="9876053" cy="47520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8278">
                  <a:extLst>
                    <a:ext uri="{9D8B030D-6E8A-4147-A177-3AD203B41FA5}">
                      <a16:colId xmlns:a16="http://schemas.microsoft.com/office/drawing/2014/main" val="430183176"/>
                    </a:ext>
                  </a:extLst>
                </a:gridCol>
                <a:gridCol w="7527775">
                  <a:extLst>
                    <a:ext uri="{9D8B030D-6E8A-4147-A177-3AD203B41FA5}">
                      <a16:colId xmlns:a16="http://schemas.microsoft.com/office/drawing/2014/main" val="1405496628"/>
                    </a:ext>
                  </a:extLst>
                </a:gridCol>
              </a:tblGrid>
              <a:tr h="41872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000" b="1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Proje Türü</a:t>
                      </a: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2000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Yürütücü</a:t>
                      </a:r>
                      <a:endParaRPr lang="tr-TR" sz="2000" b="1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extLst>
                  <a:ext uri="{0D108BD9-81ED-4DB2-BD59-A6C34878D82A}">
                    <a16:rowId xmlns:a16="http://schemas.microsoft.com/office/drawing/2014/main" val="2175977879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Avrupa Birliği</a:t>
                      </a: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Prof. Dr. Hasan Basri MEMDUHOĞLU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14735058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u="none" strike="noStrike" dirty="0">
                          <a:effectLst/>
                        </a:rPr>
                        <a:t>TÜBİTAK 2221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Doç. Dr. Ramazan KAMA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54897823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u="none" strike="noStrike" dirty="0">
                          <a:effectLst/>
                        </a:rPr>
                        <a:t>TÜBİTAK 2237-A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Doç. Dr. Mehmet</a:t>
                      </a:r>
                      <a:r>
                        <a:rPr lang="tr-TR" sz="24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Halil SAĞLAM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98750151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u="none" strike="noStrike" dirty="0">
                          <a:effectLst/>
                        </a:rPr>
                        <a:t>TÜBİTAK 2237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Doç. Dr. Halil Coşkun ÇELİK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9393052"/>
                  </a:ext>
                </a:extLst>
              </a:tr>
              <a:tr h="555672">
                <a:tc>
                  <a:txBody>
                    <a:bodyPr/>
                    <a:lstStyle/>
                    <a:p>
                      <a:pPr marL="87313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u="none" strike="noStrike" dirty="0">
                          <a:effectLst/>
                        </a:rPr>
                        <a:t>TÜBİTAK 4004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Prof. Dr. Hasan Basri MEMDUHOĞLU/</a:t>
                      </a:r>
                      <a:r>
                        <a:rPr lang="tr-TR" sz="2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Arş.Gör</a:t>
                      </a:r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r>
                        <a:rPr lang="tr-TR" sz="2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Barzan</a:t>
                      </a:r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BATUK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2470258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u="none" strike="noStrike" dirty="0">
                          <a:effectLst/>
                        </a:rPr>
                        <a:t>TÜBİTAK 4008</a:t>
                      </a:r>
                      <a:endParaRPr lang="tr-TR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Dr. Öğr. Üyesi Uğur EPÇAÇAN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6837386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ERASMUS+</a:t>
                      </a: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Doç. Dr. Ali ÇETİN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72199092"/>
                  </a:ext>
                </a:extLst>
              </a:tr>
              <a:tr h="539658"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BAP</a:t>
                      </a:r>
                    </a:p>
                  </a:txBody>
                  <a:tcPr marL="7897" marR="7897" marT="7897" marB="0" anchor="ctr"/>
                </a:tc>
                <a:tc>
                  <a:txBody>
                    <a:bodyPr/>
                    <a:lstStyle/>
                    <a:p>
                      <a:pPr marL="87313" indent="0" algn="l" rtl="0" fontAlgn="ctr"/>
                      <a:r>
                        <a:rPr lang="tr-TR" sz="24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Doç. Dr. Mustafa CENGİZ</a:t>
                      </a:r>
                      <a:endParaRPr lang="en-US" sz="24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723902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3614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2773586" y="598194"/>
            <a:ext cx="4299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FİZİKİ YAPI VE EKİPMANLAR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9BADF651-3804-82FD-FCEE-4D7656D277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448530"/>
              </p:ext>
            </p:extLst>
          </p:nvPr>
        </p:nvGraphicFramePr>
        <p:xfrm>
          <a:off x="1107290" y="1277415"/>
          <a:ext cx="4625000" cy="3984696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3334302">
                  <a:extLst>
                    <a:ext uri="{9D8B030D-6E8A-4147-A177-3AD203B41FA5}">
                      <a16:colId xmlns:a16="http://schemas.microsoft.com/office/drawing/2014/main" val="1734383591"/>
                    </a:ext>
                  </a:extLst>
                </a:gridCol>
                <a:gridCol w="1290698">
                  <a:extLst>
                    <a:ext uri="{9D8B030D-6E8A-4147-A177-3AD203B41FA5}">
                      <a16:colId xmlns:a16="http://schemas.microsoft.com/office/drawing/2014/main" val="1658274027"/>
                    </a:ext>
                  </a:extLst>
                </a:gridCol>
              </a:tblGrid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Ofis (Akademik)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47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0301141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Ofis (İdari)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45096319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Sınıf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22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2734627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Sınav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91009377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Konferans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5709467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Toplantı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1120004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Bilgisayar Laboratuvarı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34356523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PDR Uygulama Ofisi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902102"/>
                  </a:ext>
                </a:extLst>
              </a:tr>
              <a:tr h="44274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Bilgisayarlı Çalışma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6392651"/>
                  </a:ext>
                </a:extLst>
              </a:tr>
            </a:tbl>
          </a:graphicData>
        </a:graphic>
      </p:graphicFrame>
      <p:pic>
        <p:nvPicPr>
          <p:cNvPr id="7" name="Resim 6">
            <a:extLst>
              <a:ext uri="{FF2B5EF4-FFF2-40B4-BE49-F238E27FC236}">
                <a16:creationId xmlns:a16="http://schemas.microsoft.com/office/drawing/2014/main" id="{6CC0BCFD-F79A-1B98-A6EF-DCF18C6A93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8591">
            <a:off x="7203475" y="3434926"/>
            <a:ext cx="4857954" cy="218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8" descr="https://egitim.siirt.edu.tr/foto/anasayfaresim/20173715342948.jpg">
            <a:extLst>
              <a:ext uri="{FF2B5EF4-FFF2-40B4-BE49-F238E27FC236}">
                <a16:creationId xmlns:a16="http://schemas.microsoft.com/office/drawing/2014/main" id="{6F9073E3-5F40-DF4B-4312-146FC75E0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5410" y="1747172"/>
            <a:ext cx="2715033" cy="2036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6C7742A8-14AF-D501-EA04-75529C7792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5403">
            <a:off x="5831224" y="3495984"/>
            <a:ext cx="3031142" cy="2273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03131">
            <a:off x="5716847" y="1495691"/>
            <a:ext cx="3816539" cy="1715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2343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etin kutusu 9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006158"/>
              </p:ext>
            </p:extLst>
          </p:nvPr>
        </p:nvGraphicFramePr>
        <p:xfrm>
          <a:off x="1073245" y="1300907"/>
          <a:ext cx="4182722" cy="2734490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3015450">
                  <a:extLst>
                    <a:ext uri="{9D8B030D-6E8A-4147-A177-3AD203B41FA5}">
                      <a16:colId xmlns:a16="http://schemas.microsoft.com/office/drawing/2014/main" val="3471312773"/>
                    </a:ext>
                  </a:extLst>
                </a:gridCol>
                <a:gridCol w="1167272">
                  <a:extLst>
                    <a:ext uri="{9D8B030D-6E8A-4147-A177-3AD203B41FA5}">
                      <a16:colId xmlns:a16="http://schemas.microsoft.com/office/drawing/2014/main" val="3258551804"/>
                    </a:ext>
                  </a:extLst>
                </a:gridCol>
              </a:tblGrid>
              <a:tr h="286082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Seminer Salonu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20733169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Görsel Sanatlar Atölyesi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96493966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effectLst/>
                        </a:rPr>
                        <a:t>Fizik Laboratuvarı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1174287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Fen Laboratuvarı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6083155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Matematik Laboratuvarı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>
                          <a:effectLst/>
                        </a:rPr>
                        <a:t>1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58130756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Müzik</a:t>
                      </a:r>
                      <a:r>
                        <a:rPr lang="tr-TR" sz="1800" b="0" u="none" strike="noStrike" baseline="0" dirty="0">
                          <a:solidFill>
                            <a:srgbClr val="000000"/>
                          </a:solidFill>
                          <a:effectLst/>
                        </a:rPr>
                        <a:t> Sınıfı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6374160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Fikir ve Düşünce Atölyesi</a:t>
                      </a:r>
                      <a:endParaRPr lang="tr-TR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5480306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Drama Salonu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61273738"/>
                  </a:ext>
                </a:extLst>
              </a:tr>
              <a:tr h="306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u="none" strike="noStrike">
                          <a:effectLst/>
                        </a:rPr>
                        <a:t>Etkinlik Salonu</a:t>
                      </a:r>
                      <a:endParaRPr lang="tr-T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1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97488221"/>
                  </a:ext>
                </a:extLst>
              </a:tr>
            </a:tbl>
          </a:graphicData>
        </a:graphic>
      </p:graphicFrame>
      <p:pic>
        <p:nvPicPr>
          <p:cNvPr id="9" name="Picture 2" descr="https://egitim.siirt.edu.tr/foto/anasayfaresim/201737145414626.jpg">
            <a:extLst>
              <a:ext uri="{FF2B5EF4-FFF2-40B4-BE49-F238E27FC236}">
                <a16:creationId xmlns:a16="http://schemas.microsoft.com/office/drawing/2014/main" id="{FFDC5B7E-FB22-4830-A009-80A6D801F5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1832">
            <a:off x="6614868" y="1189661"/>
            <a:ext cx="2886427" cy="21648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76585">
            <a:off x="5234742" y="4353064"/>
            <a:ext cx="2858354" cy="1499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8081" y="3631263"/>
            <a:ext cx="3275566" cy="2200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3643" y="2213258"/>
            <a:ext cx="3000353" cy="168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E88D1B02-F4F1-7463-5530-56961886E760}"/>
              </a:ext>
            </a:extLst>
          </p:cNvPr>
          <p:cNvSpPr txBox="1"/>
          <p:nvPr/>
        </p:nvSpPr>
        <p:spPr>
          <a:xfrm>
            <a:off x="4073243" y="586656"/>
            <a:ext cx="1748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800" b="1" dirty="0"/>
              <a:t>FİZİKİ YAPI</a:t>
            </a:r>
          </a:p>
        </p:txBody>
      </p:sp>
      <p:pic>
        <p:nvPicPr>
          <p:cNvPr id="12" name="Picture 6" descr="https://egitim.siirt.edu.tr/foto/anasayfaresim/20173715041223.jpg">
            <a:extLst>
              <a:ext uri="{FF2B5EF4-FFF2-40B4-BE49-F238E27FC236}">
                <a16:creationId xmlns:a16="http://schemas.microsoft.com/office/drawing/2014/main" id="{819C88D7-0716-4A87-854B-8C7231122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129" y="2729913"/>
            <a:ext cx="2773025" cy="20797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EB648288-1793-03B7-5A1B-604E1D084C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092757"/>
              </p:ext>
            </p:extLst>
          </p:nvPr>
        </p:nvGraphicFramePr>
        <p:xfrm>
          <a:off x="1040618" y="4434657"/>
          <a:ext cx="4207435" cy="1336204"/>
        </p:xfrm>
        <a:graphic>
          <a:graphicData uri="http://schemas.openxmlformats.org/drawingml/2006/table">
            <a:tbl>
              <a:tblPr>
                <a:tableStyleId>{93296810-A885-4BE3-A3E7-6D5BEEA58F35}</a:tableStyleId>
              </a:tblPr>
              <a:tblGrid>
                <a:gridCol w="3091435">
                  <a:extLst>
                    <a:ext uri="{9D8B030D-6E8A-4147-A177-3AD203B41FA5}">
                      <a16:colId xmlns:a16="http://schemas.microsoft.com/office/drawing/2014/main" val="2336118044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737713137"/>
                    </a:ext>
                  </a:extLst>
                </a:gridCol>
              </a:tblGrid>
              <a:tr h="33405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EKİPMANLAR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tr-TR" sz="1800" u="none" strike="noStrike" dirty="0">
                          <a:effectLst/>
                        </a:rPr>
                        <a:t>47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4498797"/>
                  </a:ext>
                </a:extLst>
              </a:tr>
              <a:tr h="334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Bilgisayar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185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30054065"/>
                  </a:ext>
                </a:extLst>
              </a:tr>
              <a:tr h="334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Akıllı Tahta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28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43855379"/>
                  </a:ext>
                </a:extLst>
              </a:tr>
              <a:tr h="334051">
                <a:tc>
                  <a:txBody>
                    <a:bodyPr/>
                    <a:lstStyle/>
                    <a:p>
                      <a:pPr algn="l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Projeksiyon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tr-T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16763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3746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700183" y="205889"/>
            <a:ext cx="7042165" cy="1306718"/>
          </a:xfrm>
        </p:spPr>
        <p:txBody>
          <a:bodyPr>
            <a:normAutofit/>
          </a:bodyPr>
          <a:lstStyle/>
          <a:p>
            <a:r>
              <a:rPr lang="tr-TR" sz="3200" b="1" dirty="0"/>
              <a:t>ETKİNLİKLER </a:t>
            </a:r>
            <a:r>
              <a:rPr lang="tr-TR" sz="1800" b="1" dirty="0"/>
              <a:t>(Bilimsel, Sosyal, Kültürel, Sanatsal, Sportif)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4098" name="Picture 2" descr="Educational Resources | Mid-Missouri Real Estate | Matt Smith Real Estate  Group">
            <a:extLst>
              <a:ext uri="{FF2B5EF4-FFF2-40B4-BE49-F238E27FC236}">
                <a16:creationId xmlns:a16="http://schemas.microsoft.com/office/drawing/2014/main" id="{FEABDDA3-A489-447F-BDAB-7DB44F67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520" y="1098358"/>
            <a:ext cx="4667631" cy="179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Team Working Png , Png Download - Fun At Work Background, Transparent Png -  kindpng">
            <a:extLst>
              <a:ext uri="{FF2B5EF4-FFF2-40B4-BE49-F238E27FC236}">
                <a16:creationId xmlns:a16="http://schemas.microsoft.com/office/drawing/2014/main" id="{216B7DC9-C4E2-4331-BF85-5BE578011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520" y="2783902"/>
            <a:ext cx="4667631" cy="321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104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68946" y="609601"/>
            <a:ext cx="4373062" cy="486888"/>
          </a:xfrm>
        </p:spPr>
        <p:txBody>
          <a:bodyPr>
            <a:noAutofit/>
          </a:bodyPr>
          <a:lstStyle/>
          <a:p>
            <a:r>
              <a:rPr lang="tr-TR" sz="2400" b="1" dirty="0"/>
              <a:t>Etkinliklerimizden Bazıları</a:t>
            </a:r>
            <a:endParaRPr lang="tr-TR" sz="2400" dirty="0"/>
          </a:p>
        </p:txBody>
      </p:sp>
      <p:graphicFrame>
        <p:nvGraphicFramePr>
          <p:cNvPr id="7" name="İçerik Yer Tutucus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49116"/>
              </p:ext>
            </p:extLst>
          </p:nvPr>
        </p:nvGraphicFramePr>
        <p:xfrm>
          <a:off x="1406106" y="1096489"/>
          <a:ext cx="7051006" cy="4896000"/>
        </p:xfrm>
        <a:graphic>
          <a:graphicData uri="http://schemas.openxmlformats.org/drawingml/2006/table">
            <a:tbl>
              <a:tblPr>
                <a:tableStyleId>{21E4AEA4-8DFA-4A89-87EB-49C32662AFE0}</a:tableStyleId>
              </a:tblPr>
              <a:tblGrid>
                <a:gridCol w="432949">
                  <a:extLst>
                    <a:ext uri="{9D8B030D-6E8A-4147-A177-3AD203B41FA5}">
                      <a16:colId xmlns:a16="http://schemas.microsoft.com/office/drawing/2014/main" val="4031865783"/>
                    </a:ext>
                  </a:extLst>
                </a:gridCol>
                <a:gridCol w="4356000">
                  <a:extLst>
                    <a:ext uri="{9D8B030D-6E8A-4147-A177-3AD203B41FA5}">
                      <a16:colId xmlns:a16="http://schemas.microsoft.com/office/drawing/2014/main" val="529148645"/>
                    </a:ext>
                  </a:extLst>
                </a:gridCol>
                <a:gridCol w="2262057">
                  <a:extLst>
                    <a:ext uri="{9D8B030D-6E8A-4147-A177-3AD203B41FA5}">
                      <a16:colId xmlns:a16="http://schemas.microsoft.com/office/drawing/2014/main" val="1040171644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Söyleşi</a:t>
                      </a:r>
                      <a:r>
                        <a:rPr lang="de-DE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: </a:t>
                      </a:r>
                      <a:r>
                        <a:rPr lang="de-DE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Öğrenen</a:t>
                      </a:r>
                      <a:r>
                        <a:rPr lang="de-DE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, </a:t>
                      </a:r>
                      <a:r>
                        <a:rPr lang="de-DE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Öğreten</a:t>
                      </a:r>
                      <a:r>
                        <a:rPr lang="de-DE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de-DE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ve</a:t>
                      </a:r>
                      <a:r>
                        <a:rPr lang="de-DE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 </a:t>
                      </a:r>
                      <a:r>
                        <a:rPr lang="de-DE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Gazze</a:t>
                      </a:r>
                      <a:endParaRPr lang="de-D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21 Kasım 2023 Salı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837109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24 Kasım Öğretmenler Günü Etkinliği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24 Kasım 2023 Cuma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6191410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>
                          <a:effectLst/>
                        </a:rPr>
                        <a:t>3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Söyleşi: Pragmatizm ve </a:t>
                      </a:r>
                      <a:r>
                        <a:rPr lang="tr-TR" sz="1100" b="0" u="none" strike="noStrike" dirty="0" err="1">
                          <a:solidFill>
                            <a:srgbClr val="000000"/>
                          </a:solidFill>
                          <a:effectLst/>
                        </a:rPr>
                        <a:t>Yapısöküm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20 Aralık 2023 Çarşamba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9664633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Köye İlk Adım Projesi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4 Ocak 2023 Çarşamba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121822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PDR Uygulamaları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Yıl boyunca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729244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r>
                        <a:rPr lang="tr-TR" sz="1100" b="0" u="none" strike="noStrike" kern="1200" dirty="0">
                          <a:solidFill>
                            <a:srgbClr val="000000"/>
                          </a:solidFill>
                          <a:effectLst/>
                        </a:rPr>
                        <a:t>İngilizce Konuşma Kulübü Etkinlikleri</a:t>
                      </a:r>
                      <a:endParaRPr lang="tr-TR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Yıl boyunca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6610202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8 Mart Dünya Kadınlar Günü Etkinliği: Fidan Dikimi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26 Nisan 2023 Çarşamba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227778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Türkiye'de Tarım ve Gıda Paneli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8 Nisan 2023 Cumartesi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6940450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Vefa Etkinliği Fidan Dikimi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12 Nisan 2023 Çarşamba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7663114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Akademik Genel Kurul Toplantısı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 Ekim 2023 Pazartesi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7503091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11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Rehberlik ve Psikolojik Danışmanlık ABD Oryantasyon Programı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6 Ekim 2023 Cuma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960764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>
                          <a:solidFill>
                            <a:schemeClr val="tx1"/>
                          </a:solidFill>
                          <a:effectLst/>
                        </a:rPr>
                        <a:t>Matematik Eğitimi ABD Oryantasyon Programı</a:t>
                      </a:r>
                      <a:endParaRPr lang="tr-TR" sz="11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7 Ekim 2023 Cumartesi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7384303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Toplam Kalite Yönetimi Personel Eğitimi</a:t>
                      </a:r>
                      <a:endParaRPr lang="sv-S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7 Ekim 2023 Cumartesi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7455846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14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Söyleşi: Psikolojinin Yıldızları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>
                          <a:solidFill>
                            <a:srgbClr val="000000"/>
                          </a:solidFill>
                          <a:effectLst/>
                        </a:rPr>
                        <a:t>21 Kasım 2023 Salı</a:t>
                      </a:r>
                      <a:endParaRPr lang="tr-T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88227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</a:rPr>
                        <a:t>15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Sınıf Eğitimi ABD Oryantasyon Programı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 Ekim 2023 Çarşamba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9611770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16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Fen Bilgisi Eğitimi ABD Oryantasyon Programı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11 Ekim 2023 Çarşamba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064020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tr-TR" sz="11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17</a:t>
                      </a:r>
                      <a:endParaRPr lang="tr-TR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59" marR="9459" marT="945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İngiliz Dili Eğitimi ABD Oryantasyon Programı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13 Ekim 2023 Cuma</a:t>
                      </a:r>
                      <a:endParaRPr lang="tr-TR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30568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17043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67326">
            <a:off x="5577440" y="3348086"/>
            <a:ext cx="3465357" cy="2599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80791">
            <a:off x="8339128" y="1419201"/>
            <a:ext cx="3502990" cy="4670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6352" y="1067393"/>
            <a:ext cx="304419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77494">
            <a:off x="2531975" y="3639422"/>
            <a:ext cx="3200401" cy="2403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635" y="3737165"/>
            <a:ext cx="2505075" cy="2505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208067">
            <a:off x="5109364" y="1177798"/>
            <a:ext cx="3166939" cy="2378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7878" y="886413"/>
            <a:ext cx="2308974" cy="307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81382">
            <a:off x="2314761" y="1292613"/>
            <a:ext cx="3009900" cy="2257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Dikdörtgen 23"/>
          <p:cNvSpPr/>
          <p:nvPr/>
        </p:nvSpPr>
        <p:spPr>
          <a:xfrm>
            <a:off x="1541746" y="605728"/>
            <a:ext cx="38895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latin typeface="+mj-lt"/>
                <a:ea typeface="+mj-ea"/>
                <a:cs typeface="+mj-cs"/>
              </a:rPr>
              <a:t>Akademik Kurul ve Ödül Töreni</a:t>
            </a:r>
          </a:p>
        </p:txBody>
      </p:sp>
    </p:spTree>
    <p:extLst>
      <p:ext uri="{BB962C8B-B14F-4D97-AF65-F5344CB8AC3E}">
        <p14:creationId xmlns:p14="http://schemas.microsoft.com/office/powerpoint/2010/main" val="1204455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951892" y="597876"/>
            <a:ext cx="59413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Depremde Kaybettiğimiz Öğrencilerin Anısına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928EA228-875A-1D3A-F568-923E69AD33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48" y="985111"/>
            <a:ext cx="3343410" cy="4729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4B5D640F-5122-D152-256C-2CC6DCD0C2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242" y="1012866"/>
            <a:ext cx="2395502" cy="4258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3F01A0F-10DA-C7B9-505B-49CC281AB9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085" y="893583"/>
            <a:ext cx="2680423" cy="4765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6EA1136-C8AB-F814-FC5C-1BF53D7F059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855" y="4054492"/>
            <a:ext cx="3540041" cy="1991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FD3ED6B-2ED6-3E3A-4C43-1F0452BF54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058" y="542545"/>
            <a:ext cx="3083942" cy="5482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7AB2151F-1196-5363-AAAD-6D88311A115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233" y="4296661"/>
            <a:ext cx="3144495" cy="17687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1672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325EBC2F-683A-545B-7F97-AC150D8B6C6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731" y="2947243"/>
            <a:ext cx="4621956" cy="3079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25755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Öğretmenler Günü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C1B7AC98-41E9-2933-B2A3-D8E3BF5252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93" y="1059541"/>
            <a:ext cx="3511105" cy="496708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3710">
            <a:off x="4278275" y="1047717"/>
            <a:ext cx="3455999" cy="2302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961FF4F8-B052-BA75-94E6-62807116A4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55380">
            <a:off x="7101285" y="1394681"/>
            <a:ext cx="5088458" cy="3390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062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Resim 70">
            <a:extLst>
              <a:ext uri="{FF2B5EF4-FFF2-40B4-BE49-F238E27FC236}">
                <a16:creationId xmlns:a16="http://schemas.microsoft.com/office/drawing/2014/main" id="{95A7997D-AE12-1128-D5EF-A6875FB32C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4767">
            <a:off x="4566586" y="3108000"/>
            <a:ext cx="4115583" cy="3086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Resim 72">
            <a:extLst>
              <a:ext uri="{FF2B5EF4-FFF2-40B4-BE49-F238E27FC236}">
                <a16:creationId xmlns:a16="http://schemas.microsoft.com/office/drawing/2014/main" id="{05D44E3B-3781-D5B3-192C-872E085AB7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435" y="994310"/>
            <a:ext cx="4060327" cy="3045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Metin kutusu 4"/>
          <p:cNvSpPr txBox="1"/>
          <p:nvPr/>
        </p:nvSpPr>
        <p:spPr>
          <a:xfrm>
            <a:off x="1951892" y="597876"/>
            <a:ext cx="24803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PDR Uygulamaları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7B3A8C7-4137-CDA0-C4E7-E74403086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11" y="1224950"/>
            <a:ext cx="4015309" cy="4871049"/>
          </a:xfrm>
        </p:spPr>
        <p:txBody>
          <a:bodyPr>
            <a:norm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1800" dirty="0"/>
              <a:t>Depremzede öğrencilere psikolojik destek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1800" dirty="0"/>
              <a:t>Kariyer Merkezi-MEM-PDR Derneği ile öğrencilere psikolojik destek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1800" dirty="0" err="1"/>
              <a:t>Narko</a:t>
            </a:r>
            <a:r>
              <a:rPr lang="tr-TR" sz="1800" dirty="0"/>
              <a:t>-Gençlik Seminerine Destek</a:t>
            </a:r>
          </a:p>
          <a:p>
            <a:pPr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1800" dirty="0"/>
              <a:t>Psikodrama</a:t>
            </a:r>
          </a:p>
        </p:txBody>
      </p:sp>
      <p:pic>
        <p:nvPicPr>
          <p:cNvPr id="67" name="Resim 66">
            <a:extLst>
              <a:ext uri="{FF2B5EF4-FFF2-40B4-BE49-F238E27FC236}">
                <a16:creationId xmlns:a16="http://schemas.microsoft.com/office/drawing/2014/main" id="{4D39BC71-38ED-8F85-E0E2-311506ACBC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018" y="597876"/>
            <a:ext cx="3204136" cy="4272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9" name="Resim 68">
            <a:extLst>
              <a:ext uri="{FF2B5EF4-FFF2-40B4-BE49-F238E27FC236}">
                <a16:creationId xmlns:a16="http://schemas.microsoft.com/office/drawing/2014/main" id="{1DE04A45-7AC2-FE82-D7CC-98D3B11430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22528">
            <a:off x="7701497" y="1629342"/>
            <a:ext cx="3293448" cy="4391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9730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B3E34-95D7-1964-640B-07799B0C7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>
            <a:extLst>
              <a:ext uri="{FF2B5EF4-FFF2-40B4-BE49-F238E27FC236}">
                <a16:creationId xmlns:a16="http://schemas.microsoft.com/office/drawing/2014/main" id="{8C3C6488-BBE9-5BE4-DECE-EE082C2EABDE}"/>
              </a:ext>
            </a:extLst>
          </p:cNvPr>
          <p:cNvSpPr txBox="1"/>
          <p:nvPr/>
        </p:nvSpPr>
        <p:spPr>
          <a:xfrm>
            <a:off x="1951892" y="597876"/>
            <a:ext cx="3426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İngilizce Konuşma Kulübü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08429178-C955-7AF6-84F7-04003983B19E}"/>
              </a:ext>
            </a:extLst>
          </p:cNvPr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>
            <a:extLst>
              <a:ext uri="{FF2B5EF4-FFF2-40B4-BE49-F238E27FC236}">
                <a16:creationId xmlns:a16="http://schemas.microsoft.com/office/drawing/2014/main" id="{DF39BAEA-AEE3-6B99-FEF8-CBA7810BE0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graphicFrame>
        <p:nvGraphicFramePr>
          <p:cNvPr id="8" name="Nesne 7">
            <a:extLst>
              <a:ext uri="{FF2B5EF4-FFF2-40B4-BE49-F238E27FC236}">
                <a16:creationId xmlns:a16="http://schemas.microsoft.com/office/drawing/2014/main" id="{70D2CB83-CB0E-D182-29F6-5B456520A3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8975825"/>
              </p:ext>
            </p:extLst>
          </p:nvPr>
        </p:nvGraphicFramePr>
        <p:xfrm>
          <a:off x="1089931" y="1059540"/>
          <a:ext cx="3537774" cy="5005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39" imgH="8019880" progId="Acrobat.Document.DC">
                  <p:embed/>
                </p:oleObj>
              </mc:Choice>
              <mc:Fallback>
                <p:oleObj name="Acrobat Document" r:id="rId2" imgW="5667139" imgH="8019880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89931" y="1059540"/>
                        <a:ext cx="3537774" cy="50059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Resim 9">
            <a:extLst>
              <a:ext uri="{FF2B5EF4-FFF2-40B4-BE49-F238E27FC236}">
                <a16:creationId xmlns:a16="http://schemas.microsoft.com/office/drawing/2014/main" id="{95D95405-9B11-8F73-0832-3293C030B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899" y="2177312"/>
            <a:ext cx="2187116" cy="3888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2E42000-AB15-219B-0F0F-6D31FC184B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9251">
            <a:off x="4615672" y="3639800"/>
            <a:ext cx="3848314" cy="2164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63B850E-6DAD-0B4D-7B11-B5EE445419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176" y="1584354"/>
            <a:ext cx="2520654" cy="4481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E2A2827-6CD1-1C8B-B6B8-C4CA8D332C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062" y="1337094"/>
            <a:ext cx="4175900" cy="2348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61B2B65-7988-C863-BA67-EDEB839FADF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68816">
            <a:off x="8059527" y="606173"/>
            <a:ext cx="3939332" cy="2215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63228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91A97-D23B-328C-0F4C-05104F41C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>
            <a:extLst>
              <a:ext uri="{FF2B5EF4-FFF2-40B4-BE49-F238E27FC236}">
                <a16:creationId xmlns:a16="http://schemas.microsoft.com/office/drawing/2014/main" id="{7A035AC1-8C7B-59D8-E2A3-6447DFEC40C5}"/>
              </a:ext>
            </a:extLst>
          </p:cNvPr>
          <p:cNvSpPr txBox="1"/>
          <p:nvPr/>
        </p:nvSpPr>
        <p:spPr>
          <a:xfrm>
            <a:off x="1951892" y="597876"/>
            <a:ext cx="2308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Çeşitli Etkinlikler</a:t>
            </a:r>
          </a:p>
        </p:txBody>
      </p:sp>
      <p:sp>
        <p:nvSpPr>
          <p:cNvPr id="6" name="Metin kutusu 5">
            <a:extLst>
              <a:ext uri="{FF2B5EF4-FFF2-40B4-BE49-F238E27FC236}">
                <a16:creationId xmlns:a16="http://schemas.microsoft.com/office/drawing/2014/main" id="{76088B9E-AE07-BF50-53D5-3AAF8FE50B67}"/>
              </a:ext>
            </a:extLst>
          </p:cNvPr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>
            <a:extLst>
              <a:ext uri="{FF2B5EF4-FFF2-40B4-BE49-F238E27FC236}">
                <a16:creationId xmlns:a16="http://schemas.microsoft.com/office/drawing/2014/main" id="{FD46FD47-5C79-6295-B38E-5350AA4D8A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B636D767-A81F-BFCD-62A8-273CCE3C9D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38" y="1059541"/>
            <a:ext cx="3413040" cy="4841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74307364-E396-741C-7B6A-1361680ED6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5383">
            <a:off x="1878411" y="1312828"/>
            <a:ext cx="6055675" cy="3402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1734399-9E6A-FE5F-669E-65B6E7B61D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4072">
            <a:off x="6961698" y="540411"/>
            <a:ext cx="5038885" cy="3779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2448517-24D1-17E1-3321-DFD9B3CBC3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245" y="3407205"/>
            <a:ext cx="4460975" cy="2509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53273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603864" y="568279"/>
            <a:ext cx="1946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Etkinliklerden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AutoShape 2" descr="blob:https://web.whatsapp.com/71091fcf-3ae7-46c3-8781-af7a0ad89c1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A8D4F42A-18AA-F361-C88B-791C0A746DD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3" y="1006844"/>
            <a:ext cx="4160883" cy="41608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CBC9339-FBA0-5C50-9C49-ED514A9911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0036">
            <a:off x="8991838" y="329297"/>
            <a:ext cx="2496541" cy="353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961959B6-55A4-01B6-B810-FB75FDA7EC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06629">
            <a:off x="4637806" y="558484"/>
            <a:ext cx="3736794" cy="4670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F406B661-066E-8DFD-E476-96A108812F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980" y="2436729"/>
            <a:ext cx="2591540" cy="3946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25C7DF75-6FC0-99A1-6CC0-C98F30BEC2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447" y="2600927"/>
            <a:ext cx="2557801" cy="3617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2037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8" name="Metin kutusu 7"/>
          <p:cNvSpPr txBox="1"/>
          <p:nvPr/>
        </p:nvSpPr>
        <p:spPr>
          <a:xfrm>
            <a:off x="1723736" y="630165"/>
            <a:ext cx="71298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000" b="1" dirty="0"/>
              <a:t>EĞİTİM FAKÜLTESİ DESTEĞİ İLE KURULAN ÖĞRENCİ TOPLULUKLARI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744" y="2625889"/>
            <a:ext cx="958185" cy="95818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0442" y="2729536"/>
            <a:ext cx="1617614" cy="161761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1500" y="3149248"/>
            <a:ext cx="1401734" cy="1495183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0844" y="2503100"/>
            <a:ext cx="1292297" cy="1292297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1218" y="4296455"/>
            <a:ext cx="1283948" cy="1283948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7757" y="1248565"/>
            <a:ext cx="1370191" cy="1370191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7613" y="1165491"/>
            <a:ext cx="1396055" cy="1396055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 rotWithShape="1">
          <a:blip r:embed="rId9"/>
          <a:srcRect l="33048" t="40339" r="31247" b="33439"/>
          <a:stretch/>
        </p:blipFill>
        <p:spPr>
          <a:xfrm>
            <a:off x="6038805" y="4571140"/>
            <a:ext cx="1619251" cy="1181100"/>
          </a:xfrm>
          <a:prstGeom prst="rect">
            <a:avLst/>
          </a:prstGeom>
        </p:spPr>
      </p:pic>
      <p:graphicFrame>
        <p:nvGraphicFramePr>
          <p:cNvPr id="13" name="Tablo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37973"/>
              </p:ext>
            </p:extLst>
          </p:nvPr>
        </p:nvGraphicFramePr>
        <p:xfrm>
          <a:off x="1089723" y="1248565"/>
          <a:ext cx="4875359" cy="4795504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834000">
                  <a:extLst>
                    <a:ext uri="{9D8B030D-6E8A-4147-A177-3AD203B41FA5}">
                      <a16:colId xmlns:a16="http://schemas.microsoft.com/office/drawing/2014/main" val="1661224142"/>
                    </a:ext>
                  </a:extLst>
                </a:gridCol>
                <a:gridCol w="1269359">
                  <a:extLst>
                    <a:ext uri="{9D8B030D-6E8A-4147-A177-3AD203B41FA5}">
                      <a16:colId xmlns:a16="http://schemas.microsoft.com/office/drawing/2014/main" val="3542133955"/>
                    </a:ext>
                  </a:extLst>
                </a:gridCol>
                <a:gridCol w="2772000">
                  <a:extLst>
                    <a:ext uri="{9D8B030D-6E8A-4147-A177-3AD203B41FA5}">
                      <a16:colId xmlns:a16="http://schemas.microsoft.com/office/drawing/2014/main" val="80020705"/>
                    </a:ext>
                  </a:extLst>
                </a:gridCol>
              </a:tblGrid>
              <a:tr h="521569">
                <a:tc gridSpan="2">
                  <a:txBody>
                    <a:bodyPr/>
                    <a:lstStyle/>
                    <a:p>
                      <a:pPr algn="just" rtl="0" fontAlgn="b"/>
                      <a:r>
                        <a:rPr lang="tr-TR" sz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Topluluk Danışmanı</a:t>
                      </a:r>
                      <a:endParaRPr lang="tr-TR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</a:endParaRPr>
                    </a:p>
                  </a:txBody>
                  <a:tcPr marL="9806" marR="9806" marT="6537" marB="6537" anchor="ctr"/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tr-TR" sz="1200" b="1" dirty="0">
                        <a:effectLst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just" rtl="0" fontAlgn="b"/>
                      <a:r>
                        <a:rPr lang="tr-TR" sz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Topluluk Adı</a:t>
                      </a:r>
                      <a:endParaRPr lang="tr-TR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</a:endParaRP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1859148372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Ebru Güç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Çocuk Hakları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149663786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Mehmet Özdemir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PDR Topluluğu 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052245210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Doçent Dr.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Ahmet Saylık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Düşünce ve Fikir Atölyesi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620722012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Arş. Gör. Dr.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Nurullah Düzen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Sosyal Farkındalık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1126354378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Dr. Öğr. Üyesi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Ersin Elmacı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Müzik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1605187528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Nuri Türk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Psikolojik Danışmanlık ve Rehberlik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2021034411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Doç. Dr.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Fatih Ahmet Erulaş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Bilim Topluluğu Ve Beşiktaş Taraftar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4094909812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Dr. Öğr. Üyesi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Halit Kırıktaş 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Kariyer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2078483336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Doç. Dr.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Ali Çetin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Satranç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2725338416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İlknur Paçalı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Masal Topluluğu 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994858470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Can Uyanık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Temel Eğitim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57994314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Öğretim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Mustafa Yüksel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Gezginler ve Bisiklet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857578738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Aleyna Gürsoy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Dil, Kültür</a:t>
                      </a:r>
                      <a:r>
                        <a:rPr lang="tr-TR" sz="1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 ve Sanat Topluluğu</a:t>
                      </a:r>
                      <a:endParaRPr lang="tr-TR" sz="1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</a:endParaRP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1830132974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Arş. Gör.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Muhittin Özdemir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Paten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3413692745"/>
                  </a:ext>
                </a:extLst>
              </a:tr>
              <a:tr h="28492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10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</a:rPr>
                        <a:t>Arş. Gör.</a:t>
                      </a:r>
                      <a:endParaRPr kumimoji="0" lang="tr-T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İdris Öztürk</a:t>
                      </a:r>
                    </a:p>
                  </a:txBody>
                  <a:tcPr marL="9806" marR="9806" marT="6537" marB="6537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tr-TR" sz="1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Masa Tenisi Topluluğu</a:t>
                      </a:r>
                    </a:p>
                  </a:txBody>
                  <a:tcPr marL="9806" marR="9806" marT="6537" marB="6537" anchor="ctr"/>
                </a:tc>
                <a:extLst>
                  <a:ext uri="{0D108BD9-81ED-4DB2-BD59-A6C34878D82A}">
                    <a16:rowId xmlns:a16="http://schemas.microsoft.com/office/drawing/2014/main" val="2452623442"/>
                  </a:ext>
                </a:extLst>
              </a:tr>
            </a:tbl>
          </a:graphicData>
        </a:graphic>
      </p:graphicFrame>
      <p:pic>
        <p:nvPicPr>
          <p:cNvPr id="2" name="Resim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83157" y="449311"/>
            <a:ext cx="2508377" cy="92876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62016" y="1552318"/>
            <a:ext cx="1703367" cy="166551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12"/>
          <a:srcRect l="32401" t="20000" r="29200" b="40000"/>
          <a:stretch/>
        </p:blipFill>
        <p:spPr>
          <a:xfrm>
            <a:off x="9091744" y="4001258"/>
            <a:ext cx="1287507" cy="134115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C5A6BAF-9AE3-ACA4-32A7-5B58C732E7C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715" y="4671834"/>
            <a:ext cx="1269668" cy="128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9172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8600C96-3DC0-4308-B095-6F9AF66007D2}"/>
              </a:ext>
            </a:extLst>
          </p:cNvPr>
          <p:cNvSpPr txBox="1"/>
          <p:nvPr/>
        </p:nvSpPr>
        <p:spPr>
          <a:xfrm>
            <a:off x="1750060" y="636955"/>
            <a:ext cx="6121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400" b="1" dirty="0"/>
              <a:t>BÖLÜM VE ANABİLİM DALLARI</a:t>
            </a:r>
            <a:endParaRPr lang="tr-TR" sz="2400" dirty="0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B51EB32-514D-408D-B9F1-31A71F3F09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587" y="1498600"/>
            <a:ext cx="3852425" cy="3860800"/>
          </a:xfrm>
          <a:prstGeom prst="rect">
            <a:avLst/>
          </a:prstGeom>
        </p:spPr>
      </p:pic>
      <p:graphicFrame>
        <p:nvGraphicFramePr>
          <p:cNvPr id="10" name="Tablo 9">
            <a:extLst>
              <a:ext uri="{FF2B5EF4-FFF2-40B4-BE49-F238E27FC236}">
                <a16:creationId xmlns:a16="http://schemas.microsoft.com/office/drawing/2014/main" id="{7A06202D-991D-07BA-E500-03F02A635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450900"/>
              </p:ext>
            </p:extLst>
          </p:nvPr>
        </p:nvGraphicFramePr>
        <p:xfrm>
          <a:off x="1120331" y="1313896"/>
          <a:ext cx="5533063" cy="4230207"/>
        </p:xfrm>
        <a:graphic>
          <a:graphicData uri="http://schemas.openxmlformats.org/drawingml/2006/table">
            <a:tbl>
              <a:tblPr firstRow="1" firstCol="1" bandRow="1"/>
              <a:tblGrid>
                <a:gridCol w="5533063">
                  <a:extLst>
                    <a:ext uri="{9D8B030D-6E8A-4147-A177-3AD203B41FA5}">
                      <a16:colId xmlns:a16="http://schemas.microsoft.com/office/drawing/2014/main" val="1325442772"/>
                    </a:ext>
                  </a:extLst>
                </a:gridCol>
              </a:tblGrid>
              <a:tr h="3477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Bilimleri 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456712"/>
                  </a:ext>
                </a:extLst>
              </a:tr>
              <a:tr h="101080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Yönetimi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Programları ve Öğretim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Eğitimde Ölçme ve Değerlendirme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Öğretim Teknolojileri Anabilim Dalı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Rehberlik ve Psikolojik Danışmanlık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414598"/>
                  </a:ext>
                </a:extLst>
              </a:tr>
              <a:tr h="3477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 ve Fen Bilimleri Eğitimi Bölümü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082718"/>
                  </a:ext>
                </a:extLst>
              </a:tr>
              <a:tr h="42395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Bilgisi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8348379"/>
                  </a:ext>
                </a:extLst>
              </a:tr>
              <a:tr h="3477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Türkçe ve Sosyal Bilimler Eğitimi Bölümü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2832598"/>
                  </a:ext>
                </a:extLst>
              </a:tr>
              <a:tr h="42395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Türkçe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Bilgiler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946387"/>
                  </a:ext>
                </a:extLst>
              </a:tr>
              <a:tr h="3477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Temel Eğitim Bölümü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5293231"/>
                  </a:ext>
                </a:extLst>
              </a:tr>
              <a:tr h="42395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Sınıf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Okul Öncesi Eğitimi Anabilim Dalı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7155524"/>
                  </a:ext>
                </a:extLst>
              </a:tr>
              <a:tr h="3477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Diler Eğitimi Bölümü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697614"/>
                  </a:ext>
                </a:extLst>
              </a:tr>
              <a:tr h="20866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İngiliz Dili Eğitimi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0122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19189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88600C96-3DC0-4308-B095-6F9AF66007D2}"/>
              </a:ext>
            </a:extLst>
          </p:cNvPr>
          <p:cNvSpPr txBox="1"/>
          <p:nvPr/>
        </p:nvSpPr>
        <p:spPr>
          <a:xfrm>
            <a:off x="1750060" y="636955"/>
            <a:ext cx="61214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400" b="1" dirty="0"/>
              <a:t>PROGRAMLAR</a:t>
            </a:r>
            <a:endParaRPr lang="tr-TR" sz="2400" dirty="0"/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B51EB32-514D-408D-B9F1-31A71F3F09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920" y="1669002"/>
            <a:ext cx="3111892" cy="3255392"/>
          </a:xfrm>
          <a:prstGeom prst="rect">
            <a:avLst/>
          </a:prstGeom>
        </p:spPr>
      </p:pic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FFDB8094-79F9-ECF0-28D7-8F6EAF67DE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129527"/>
              </p:ext>
            </p:extLst>
          </p:nvPr>
        </p:nvGraphicFramePr>
        <p:xfrm>
          <a:off x="1097896" y="1292513"/>
          <a:ext cx="5802818" cy="4008369"/>
        </p:xfrm>
        <a:graphic>
          <a:graphicData uri="http://schemas.openxmlformats.org/drawingml/2006/table">
            <a:tbl>
              <a:tblPr firstRow="1" firstCol="1" bandRow="1"/>
              <a:tblGrid>
                <a:gridCol w="5802818">
                  <a:extLst>
                    <a:ext uri="{9D8B030D-6E8A-4147-A177-3AD203B41FA5}">
                      <a16:colId xmlns:a16="http://schemas.microsoft.com/office/drawing/2014/main" val="956130187"/>
                    </a:ext>
                  </a:extLst>
                </a:gridCol>
              </a:tblGrid>
              <a:tr h="441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Eğitim Bilimleri 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767241"/>
                  </a:ext>
                </a:extLst>
              </a:tr>
              <a:tr h="33170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Rehberlik ve Psikolojik Danışmanlık Anabilim Dalı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1366208"/>
                  </a:ext>
                </a:extLst>
              </a:tr>
              <a:tr h="441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Matematik ve Fen Bilimleri Eğitimi Bölümü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96446"/>
                  </a:ext>
                </a:extLst>
              </a:tr>
              <a:tr h="48936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İlköğretim Matematik Öğretmenliği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Fen Bilgisi Öğretmenliği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0142351"/>
                  </a:ext>
                </a:extLst>
              </a:tr>
              <a:tr h="441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Türkçe ve Sosyal Bilimler Eğitimi Bölümü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0230510"/>
                  </a:ext>
                </a:extLst>
              </a:tr>
              <a:tr h="45069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Türkçe Öğretmenliği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Sosyal Bilgiler Öğretmenliği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6253620"/>
                  </a:ext>
                </a:extLst>
              </a:tr>
              <a:tr h="441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Temel Eğitim Bölümü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5354923"/>
                  </a:ext>
                </a:extLst>
              </a:tr>
              <a:tr h="26674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Sınıf Öğretmenliği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27248"/>
                  </a:ext>
                </a:extLst>
              </a:tr>
              <a:tr h="4410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Yabancı Diler Eğitimi Bölümü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038973"/>
                  </a:ext>
                </a:extLst>
              </a:tr>
              <a:tr h="26462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Blip>
                          <a:blip r:embed="rId3"/>
                        </a:buBlip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İngilizce Öğretmenliği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48937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6166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0498" y="1518248"/>
            <a:ext cx="8624216" cy="440556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b="1" dirty="0"/>
              <a:t>Lisans: 		</a:t>
            </a:r>
            <a:r>
              <a:rPr lang="tr-TR" dirty="0"/>
              <a:t>Okul Öncesi Öğretmenliği </a:t>
            </a:r>
          </a:p>
          <a:p>
            <a:pPr marL="0" indent="0">
              <a:buNone/>
            </a:pPr>
            <a:r>
              <a:rPr lang="tr-TR" dirty="0"/>
              <a:t>			Özel Eğitim Öğretmenliği</a:t>
            </a:r>
          </a:p>
          <a:p>
            <a:pPr marL="0" indent="0">
              <a:buNone/>
            </a:pPr>
            <a:r>
              <a:rPr lang="tr-TR" dirty="0"/>
              <a:t>------------------------------------------------------------------------</a:t>
            </a:r>
          </a:p>
          <a:p>
            <a:pPr marL="0" indent="0">
              <a:buNone/>
            </a:pPr>
            <a:r>
              <a:rPr lang="tr-TR" sz="2000" b="1" dirty="0"/>
              <a:t>Yüksek Lisans: 		</a:t>
            </a:r>
            <a:r>
              <a:rPr lang="tr-TR" sz="2000" dirty="0"/>
              <a:t>Sosyal Bilgiler Eğitimi</a:t>
            </a:r>
          </a:p>
          <a:p>
            <a:pPr marL="0" indent="0">
              <a:buNone/>
            </a:pPr>
            <a:r>
              <a:rPr lang="tr-TR" sz="2000" dirty="0"/>
              <a:t>		    	Öğretim Teknolojileri</a:t>
            </a:r>
          </a:p>
          <a:p>
            <a:pPr marL="0" indent="0">
              <a:buNone/>
            </a:pPr>
            <a:r>
              <a:rPr lang="tr-TR" sz="2000" dirty="0"/>
              <a:t>		</a:t>
            </a:r>
          </a:p>
          <a:p>
            <a:pPr marL="0" indent="0">
              <a:buNone/>
            </a:pPr>
            <a:r>
              <a:rPr lang="tr-TR" sz="2000" b="1" dirty="0"/>
              <a:t>Doktora: 		</a:t>
            </a:r>
            <a:r>
              <a:rPr lang="tr-TR" sz="2000" dirty="0"/>
              <a:t>Fen Bilgisi Eğitimi</a:t>
            </a:r>
          </a:p>
          <a:p>
            <a:pPr marL="0" indent="0">
              <a:buNone/>
            </a:pPr>
            <a:endParaRPr lang="tr-TR" sz="21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1951892" y="597876"/>
            <a:ext cx="5004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AÇILMASI PLANLANAN PROGRAMLAR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4139266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5" name="Metin kutusu 4">
            <a:extLst>
              <a:ext uri="{FF2B5EF4-FFF2-40B4-BE49-F238E27FC236}">
                <a16:creationId xmlns:a16="http://schemas.microsoft.com/office/drawing/2014/main" id="{93444693-C844-4A6C-B3BE-719D5ABDC1C2}"/>
              </a:ext>
            </a:extLst>
          </p:cNvPr>
          <p:cNvSpPr txBox="1"/>
          <p:nvPr/>
        </p:nvSpPr>
        <p:spPr>
          <a:xfrm>
            <a:off x="3434693" y="548970"/>
            <a:ext cx="6121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sz="2800" b="1" dirty="0"/>
              <a:t>KALİTE FAALİYETLERİ</a:t>
            </a:r>
            <a:endParaRPr lang="tr-TR" sz="2800" dirty="0"/>
          </a:p>
        </p:txBody>
      </p:sp>
      <p:pic>
        <p:nvPicPr>
          <p:cNvPr id="6146" name="Picture 2" descr="Biletino · SPEAKING ACTIVITY">
            <a:extLst>
              <a:ext uri="{FF2B5EF4-FFF2-40B4-BE49-F238E27FC236}">
                <a16:creationId xmlns:a16="http://schemas.microsoft.com/office/drawing/2014/main" id="{A17781C5-AD90-4EFF-B583-2F88A5587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141" y="1818290"/>
            <a:ext cx="5726967" cy="322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45FE0789-56B4-F0A3-4FFD-7AC3E78505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7027" y="1438426"/>
            <a:ext cx="5578366" cy="4229129"/>
          </a:xfrm>
        </p:spPr>
        <p:txBody>
          <a:bodyPr>
            <a:normAutofit lnSpcReduction="10000"/>
          </a:bodyPr>
          <a:lstStyle/>
          <a:p>
            <a:pPr>
              <a:buClr>
                <a:srgbClr val="00B0F0"/>
              </a:buClr>
            </a:pPr>
            <a:r>
              <a:rPr lang="tr-TR" sz="2200" dirty="0"/>
              <a:t>Paydaş Anketleri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Analizler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Faaliyet Raporları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Kurum İç değerlendirme Raporları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Hizmet Standartları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El Kitabı &amp; İş Akışları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Görev ve Vekalet Tanımları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Öğrenci Rehberi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Standart Formlar</a:t>
            </a:r>
          </a:p>
          <a:p>
            <a:pPr>
              <a:buClr>
                <a:srgbClr val="00B0F0"/>
              </a:buClr>
            </a:pPr>
            <a:r>
              <a:rPr lang="tr-TR" sz="2200" dirty="0"/>
              <a:t>Online İşlemler</a:t>
            </a: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v"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5401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494692" y="578297"/>
            <a:ext cx="5391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1. Öğrenci Merkezli Ders Programı Sistemi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01058" y="1101517"/>
            <a:ext cx="3470314" cy="2889369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780378" y="110151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tr-TR" dirty="0"/>
              <a:t>Öğrenci;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İstediği öğretim elemanından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istediği gün ve saatte ders seçebiliyor.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dirty="0"/>
              <a:t>Kendi ders programını kendi oluşturabiliyor.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82" y="1286280"/>
            <a:ext cx="2695972" cy="455904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646" y="3384135"/>
            <a:ext cx="4393126" cy="2847304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65713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44244" y="555147"/>
            <a:ext cx="4546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2. Eğitimi Değerlendirme Anketleri</a:t>
            </a:r>
          </a:p>
        </p:txBody>
      </p:sp>
      <p:sp>
        <p:nvSpPr>
          <p:cNvPr id="4" name="Dikdörtgen 3"/>
          <p:cNvSpPr/>
          <p:nvPr/>
        </p:nvSpPr>
        <p:spPr>
          <a:xfrm>
            <a:off x="331272" y="2426238"/>
            <a:ext cx="551607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Amaç, derslerimizi öğrencilerin gözünden görebilmek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6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Şube, bölüm, fakülte bazında grafiklerle karşılaştırmalı analiz</a:t>
            </a:r>
          </a:p>
          <a:p>
            <a:pPr marL="0" lvl="1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tr-TR" sz="1600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180975" lvl="1" indent="-180975" algn="just" eaLnBrk="0" fontAlgn="base" latin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14400" algn="l"/>
              </a:tabLst>
            </a:pPr>
            <a:r>
              <a:rPr lang="tr-TR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YÖK Kurumsal İç Değerlendirme Kriterlerini saplamak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781" y="1016812"/>
            <a:ext cx="4376072" cy="504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243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661335" y="597876"/>
            <a:ext cx="4921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2.1. Eğitim/</a:t>
            </a:r>
            <a:r>
              <a:rPr lang="tr-TR" sz="2400" dirty="0" err="1"/>
              <a:t>DersDeğerlendirme</a:t>
            </a:r>
            <a:r>
              <a:rPr lang="tr-TR" sz="2400" dirty="0"/>
              <a:t> Anketi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5" y="1366895"/>
            <a:ext cx="7841063" cy="44212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62299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686972" y="614967"/>
            <a:ext cx="4397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3. Personel Memnuniyet Anketleri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9DC456CB-C379-440E-B82F-1311C50FD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197099"/>
            <a:ext cx="3780608" cy="484348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C0BECAA-94EC-4629-9F56-0BB88019C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388" y="1197099"/>
            <a:ext cx="3548104" cy="47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202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610060" y="594104"/>
            <a:ext cx="45981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4. Dış Paydaş Değerlendirme Anketi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E877CECC-C5D7-4140-9053-3E470C535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4600" y="1089953"/>
            <a:ext cx="3785363" cy="497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875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kutusu 6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625371" y="618117"/>
            <a:ext cx="3629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5. Aktif Danışmanlık Sistemi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2" y="2778960"/>
            <a:ext cx="4463143" cy="249154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066" y="2778959"/>
            <a:ext cx="4803321" cy="2491549"/>
          </a:xfrm>
          <a:prstGeom prst="rect">
            <a:avLst/>
          </a:prstGeom>
        </p:spPr>
      </p:pic>
      <p:sp>
        <p:nvSpPr>
          <p:cNvPr id="8" name="Metin kutusu 7"/>
          <p:cNvSpPr txBox="1"/>
          <p:nvPr/>
        </p:nvSpPr>
        <p:spPr>
          <a:xfrm>
            <a:off x="520843" y="1209594"/>
            <a:ext cx="57333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Görüş, öneri ve şikayetler</a:t>
            </a:r>
          </a:p>
          <a:p>
            <a:pPr marL="342900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400" dirty="0">
                <a:latin typeface="Calibri" panose="020F0502020204030204" pitchFamily="34" charset="0"/>
                <a:cs typeface="Calibri" panose="020F0502020204030204" pitchFamily="34" charset="0"/>
              </a:rPr>
              <a:t>İçerik analizi ve geri bildirimler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656" y="1121096"/>
            <a:ext cx="3287486" cy="375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6424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18606" y="623514"/>
            <a:ext cx="3173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6. Merkezi Sınav Sistemi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515" y="1272258"/>
            <a:ext cx="4499339" cy="3374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2" name="Metin kutusu 1">
            <a:extLst>
              <a:ext uri="{FF2B5EF4-FFF2-40B4-BE49-F238E27FC236}">
                <a16:creationId xmlns:a16="http://schemas.microsoft.com/office/drawing/2014/main" id="{0E7158E5-C186-52C9-3AC8-A3C7EE304559}"/>
              </a:ext>
            </a:extLst>
          </p:cNvPr>
          <p:cNvSpPr txBox="1"/>
          <p:nvPr/>
        </p:nvSpPr>
        <p:spPr>
          <a:xfrm>
            <a:off x="767750" y="1789843"/>
            <a:ext cx="6124755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200" dirty="0">
                <a:latin typeface="Calibri" panose="020F0502020204030204" pitchFamily="34" charset="0"/>
                <a:cs typeface="Calibri" panose="020F0502020204030204" pitchFamily="34" charset="0"/>
              </a:rPr>
              <a:t>Merkezi sınav koordinatörlüğü</a:t>
            </a:r>
          </a:p>
          <a:p>
            <a:pPr marL="342900" indent="-342900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200" dirty="0">
                <a:latin typeface="Calibri" panose="020F0502020204030204" pitchFamily="34" charset="0"/>
                <a:cs typeface="Calibri" panose="020F0502020204030204" pitchFamily="34" charset="0"/>
              </a:rPr>
              <a:t>Bölümlerin ihtiyaçlarına göre derslik planlaması</a:t>
            </a:r>
          </a:p>
          <a:p>
            <a:pPr marL="342900" indent="-342900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200" dirty="0">
                <a:latin typeface="Calibri" panose="020F0502020204030204" pitchFamily="34" charset="0"/>
                <a:cs typeface="Calibri" panose="020F0502020204030204" pitchFamily="34" charset="0"/>
              </a:rPr>
              <a:t>Sınav ihtiyacına göre gözetmen görevlendirilmesi</a:t>
            </a:r>
          </a:p>
          <a:p>
            <a:pPr marL="342900" indent="-342900">
              <a:lnSpc>
                <a:spcPct val="15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r>
              <a:rPr lang="tr-TR" sz="2200" dirty="0">
                <a:latin typeface="Calibri" panose="020F0502020204030204" pitchFamily="34" charset="0"/>
                <a:cs typeface="Calibri" panose="020F0502020204030204" pitchFamily="34" charset="0"/>
              </a:rPr>
              <a:t>Zaman ve mekandan tasarruf</a:t>
            </a:r>
          </a:p>
          <a:p>
            <a:pPr marL="342900" indent="-342900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ü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tr-TR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983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586130" y="597876"/>
            <a:ext cx="30540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7. Çift Anadal Programı</a:t>
            </a:r>
          </a:p>
        </p:txBody>
      </p:sp>
      <p:grpSp>
        <p:nvGrpSpPr>
          <p:cNvPr id="9" name="Grup 8"/>
          <p:cNvGrpSpPr/>
          <p:nvPr/>
        </p:nvGrpSpPr>
        <p:grpSpPr>
          <a:xfrm>
            <a:off x="7420512" y="1176118"/>
            <a:ext cx="4711103" cy="4590476"/>
            <a:chOff x="8034424" y="1977181"/>
            <a:chExt cx="4322664" cy="4576968"/>
          </a:xfrm>
        </p:grpSpPr>
        <p:grpSp>
          <p:nvGrpSpPr>
            <p:cNvPr id="6" name="Grup 5"/>
            <p:cNvGrpSpPr/>
            <p:nvPr/>
          </p:nvGrpSpPr>
          <p:grpSpPr>
            <a:xfrm>
              <a:off x="8034424" y="1977181"/>
              <a:ext cx="3413348" cy="4127053"/>
              <a:chOff x="6894993" y="964287"/>
              <a:chExt cx="3413348" cy="4127053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7860127" y="964287"/>
                <a:ext cx="1392650" cy="1402494"/>
              </a:xfrm>
              <a:prstGeom prst="ellipse">
                <a:avLst/>
              </a:prstGeom>
              <a:solidFill>
                <a:schemeClr val="accent4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1400" dirty="0"/>
                  <a:t>Hemşirelik</a:t>
                </a:r>
              </a:p>
            </p:txBody>
          </p:sp>
          <p:grpSp>
            <p:nvGrpSpPr>
              <p:cNvPr id="5" name="Grup 4"/>
              <p:cNvGrpSpPr/>
              <p:nvPr/>
            </p:nvGrpSpPr>
            <p:grpSpPr>
              <a:xfrm>
                <a:off x="6894993" y="1986928"/>
                <a:ext cx="3413348" cy="3104412"/>
                <a:chOff x="7050284" y="2117557"/>
                <a:chExt cx="3413348" cy="3104412"/>
              </a:xfrm>
            </p:grpSpPr>
            <p:sp>
              <p:nvSpPr>
                <p:cNvPr id="11" name="Oval 10"/>
                <p:cNvSpPr/>
                <p:nvPr/>
              </p:nvSpPr>
              <p:spPr>
                <a:xfrm>
                  <a:off x="9070260" y="2369573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Türkçe</a:t>
                  </a:r>
                </a:p>
              </p:txBody>
            </p:sp>
            <p:sp>
              <p:nvSpPr>
                <p:cNvPr id="3" name="Oval 2"/>
                <p:cNvSpPr/>
                <p:nvPr/>
              </p:nvSpPr>
              <p:spPr>
                <a:xfrm>
                  <a:off x="8825051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Sosyal Bilgiler</a:t>
                  </a:r>
                </a:p>
              </p:txBody>
            </p:sp>
            <p:sp>
              <p:nvSpPr>
                <p:cNvPr id="10" name="Oval 9"/>
                <p:cNvSpPr/>
                <p:nvPr/>
              </p:nvSpPr>
              <p:spPr>
                <a:xfrm>
                  <a:off x="7883156" y="3782635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Sınıf</a:t>
                  </a:r>
                </a:p>
              </p:txBody>
            </p:sp>
            <p:sp>
              <p:nvSpPr>
                <p:cNvPr id="7" name="Oval 6"/>
                <p:cNvSpPr/>
                <p:nvPr/>
              </p:nvSpPr>
              <p:spPr>
                <a:xfrm>
                  <a:off x="7050284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sz="1400" dirty="0"/>
                    <a:t>Matematik</a:t>
                  </a:r>
                </a:p>
              </p:txBody>
            </p:sp>
            <p:sp>
              <p:nvSpPr>
                <p:cNvPr id="8" name="Oval 7"/>
                <p:cNvSpPr/>
                <p:nvPr/>
              </p:nvSpPr>
              <p:spPr>
                <a:xfrm>
                  <a:off x="8077200" y="2117557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Fen bilgisi</a:t>
                  </a:r>
                </a:p>
              </p:txBody>
            </p:sp>
          </p:grpSp>
        </p:grpSp>
        <p:sp>
          <p:nvSpPr>
            <p:cNvPr id="13" name="Oval 12"/>
            <p:cNvSpPr/>
            <p:nvPr/>
          </p:nvSpPr>
          <p:spPr>
            <a:xfrm>
              <a:off x="10964438" y="4450408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Coğrafya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8048547" y="3141144"/>
              <a:ext cx="1393372" cy="1439334"/>
            </a:xfrm>
            <a:prstGeom prst="ellips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200" dirty="0"/>
                <a:t>Rehberlik ve Psikolojik Danışmanlık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10301096" y="5151655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Tarih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10534321" y="2146034"/>
              <a:ext cx="1393372" cy="1439334"/>
            </a:xfrm>
            <a:prstGeom prst="ellipse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600" dirty="0"/>
                <a:t>Türk Dili ve Edebiyatı</a:t>
              </a:r>
            </a:p>
          </p:txBody>
        </p:sp>
      </p:grpSp>
      <p:graphicFrame>
        <p:nvGraphicFramePr>
          <p:cNvPr id="17" name="Tablo 16">
            <a:extLst>
              <a:ext uri="{FF2B5EF4-FFF2-40B4-BE49-F238E27FC236}">
                <a16:creationId xmlns:a16="http://schemas.microsoft.com/office/drawing/2014/main" id="{0D626FB2-86E1-D223-937C-0F36352D9E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290062"/>
              </p:ext>
            </p:extLst>
          </p:nvPr>
        </p:nvGraphicFramePr>
        <p:xfrm>
          <a:off x="892913" y="1176118"/>
          <a:ext cx="6439250" cy="417891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586417">
                  <a:extLst>
                    <a:ext uri="{9D8B030D-6E8A-4147-A177-3AD203B41FA5}">
                      <a16:colId xmlns:a16="http://schemas.microsoft.com/office/drawing/2014/main" val="1674116430"/>
                    </a:ext>
                  </a:extLst>
                </a:gridCol>
                <a:gridCol w="818662">
                  <a:extLst>
                    <a:ext uri="{9D8B030D-6E8A-4147-A177-3AD203B41FA5}">
                      <a16:colId xmlns:a16="http://schemas.microsoft.com/office/drawing/2014/main" val="2070061409"/>
                    </a:ext>
                  </a:extLst>
                </a:gridCol>
                <a:gridCol w="818662">
                  <a:extLst>
                    <a:ext uri="{9D8B030D-6E8A-4147-A177-3AD203B41FA5}">
                      <a16:colId xmlns:a16="http://schemas.microsoft.com/office/drawing/2014/main" val="1814874943"/>
                    </a:ext>
                  </a:extLst>
                </a:gridCol>
                <a:gridCol w="818662">
                  <a:extLst>
                    <a:ext uri="{9D8B030D-6E8A-4147-A177-3AD203B41FA5}">
                      <a16:colId xmlns:a16="http://schemas.microsoft.com/office/drawing/2014/main" val="3629372257"/>
                    </a:ext>
                  </a:extLst>
                </a:gridCol>
                <a:gridCol w="1396847">
                  <a:extLst>
                    <a:ext uri="{9D8B030D-6E8A-4147-A177-3AD203B41FA5}">
                      <a16:colId xmlns:a16="http://schemas.microsoft.com/office/drawing/2014/main" val="2775990578"/>
                    </a:ext>
                  </a:extLst>
                </a:gridCol>
              </a:tblGrid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</a:rPr>
                        <a:t>Bölümler</a:t>
                      </a:r>
                      <a:endParaRPr lang="tr-TR" sz="12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2020-2021</a:t>
                      </a:r>
                      <a:endParaRPr lang="tr-TR" sz="12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2021-2022</a:t>
                      </a:r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2022-2023</a:t>
                      </a:r>
                      <a:endParaRPr lang="tr-TR" sz="12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2023-2024</a:t>
                      </a:r>
                      <a:endParaRPr lang="tr-TR" sz="12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1988444589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Sınıf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18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18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1416196978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İlköğretim Matematik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2868661797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Türkçe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6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25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466672167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>
                          <a:effectLst/>
                        </a:rPr>
                        <a:t>Rehberlik ve Psikolojik Danışmanlık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8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17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2360560274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Fen Bilgisi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 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1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>
                          <a:effectLst/>
                        </a:rPr>
                        <a:t>2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968575432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Sosyal Bilgiler Öğretmenliği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 dirty="0">
                          <a:effectLst/>
                        </a:rPr>
                        <a:t> 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200" u="none" strike="noStrike">
                          <a:effectLst/>
                        </a:rPr>
                        <a:t> </a:t>
                      </a:r>
                      <a:endParaRPr lang="tr-TR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1510168573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Hemşirelik (Gelen)</a:t>
                      </a:r>
                      <a:endParaRPr lang="tr-TR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445533200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Hemşirelik (Giden)</a:t>
                      </a:r>
                      <a:endParaRPr lang="tr-TR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1661837758"/>
                  </a:ext>
                </a:extLst>
              </a:tr>
              <a:tr h="333517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Tarih (Gelen)</a:t>
                      </a:r>
                      <a:endParaRPr lang="tr-TR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1893522611"/>
                  </a:ext>
                </a:extLst>
              </a:tr>
              <a:tr h="267746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Türk Dili ve Edebiyatı (Gelen)</a:t>
                      </a:r>
                      <a:endParaRPr lang="tr-TR" sz="12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endParaRPr lang="tr-T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62379136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l" rtl="0" fontAlgn="ctr"/>
                      <a:r>
                        <a:rPr lang="tr-TR" sz="1200" u="none" strike="noStrike" dirty="0">
                          <a:effectLst/>
                        </a:rPr>
                        <a:t>Toplam</a:t>
                      </a:r>
                    </a:p>
                  </a:txBody>
                  <a:tcPr marL="31891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u="none" strike="noStrike" dirty="0">
                          <a:effectLst/>
                        </a:rPr>
                        <a:t>22</a:t>
                      </a: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3543" marR="3543" marT="3543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r-T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3543" marR="3543" marT="3543" marB="0" anchor="ctr"/>
                </a:tc>
                <a:extLst>
                  <a:ext uri="{0D108BD9-81ED-4DB2-BD59-A6C34878D82A}">
                    <a16:rowId xmlns:a16="http://schemas.microsoft.com/office/drawing/2014/main" val="4290897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24222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44243" y="606423"/>
            <a:ext cx="2493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8. Öğrenci Rehberi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5F5AD6CC-2CE9-E1D2-0975-C4C514C45D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557" y="1068088"/>
            <a:ext cx="3424200" cy="480920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F2E9710-303C-7986-D8E2-6C38BA888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851" y="1100370"/>
            <a:ext cx="3580503" cy="491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6223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32538" y="1842877"/>
            <a:ext cx="5253487" cy="3229454"/>
          </a:xfrm>
        </p:spPr>
        <p:txBody>
          <a:bodyPr/>
          <a:lstStyle/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Web Sayfası</a:t>
            </a:r>
          </a:p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Sosyal Medya </a:t>
            </a:r>
          </a:p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İletişim Mail Adresi</a:t>
            </a:r>
          </a:p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Siirt Üniversitesi İletişim Platformu</a:t>
            </a:r>
          </a:p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SMS Bilgilendirme</a:t>
            </a:r>
          </a:p>
          <a:p>
            <a:pPr lvl="1">
              <a:buClr>
                <a:srgbClr val="7030A0"/>
              </a:buClr>
              <a:buFont typeface="Wingdings" panose="05000000000000000000" pitchFamily="2" charset="2"/>
              <a:buChar char="ü"/>
            </a:pPr>
            <a:r>
              <a:rPr lang="tr-TR" dirty="0"/>
              <a:t>QR ile İletişim</a:t>
            </a:r>
          </a:p>
          <a:p>
            <a:pPr lvl="1"/>
            <a:endParaRPr lang="en-GB" dirty="0"/>
          </a:p>
        </p:txBody>
      </p:sp>
      <p:sp>
        <p:nvSpPr>
          <p:cNvPr id="5" name="Metin kutusu 4"/>
          <p:cNvSpPr txBox="1"/>
          <p:nvPr/>
        </p:nvSpPr>
        <p:spPr>
          <a:xfrm>
            <a:off x="1586130" y="597876"/>
            <a:ext cx="4299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 Halkla İlişkiler Koordinatörlüğü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6025" y="1059541"/>
            <a:ext cx="4999688" cy="493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430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18606" y="614968"/>
            <a:ext cx="3190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9.1. Fakülte Web Sayfası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654511"/>
              </p:ext>
            </p:extLst>
          </p:nvPr>
        </p:nvGraphicFramePr>
        <p:xfrm>
          <a:off x="6174188" y="1337919"/>
          <a:ext cx="5498863" cy="4064949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750906">
                  <a:extLst>
                    <a:ext uri="{9D8B030D-6E8A-4147-A177-3AD203B41FA5}">
                      <a16:colId xmlns:a16="http://schemas.microsoft.com/office/drawing/2014/main" val="176557139"/>
                    </a:ext>
                  </a:extLst>
                </a:gridCol>
                <a:gridCol w="2747957">
                  <a:extLst>
                    <a:ext uri="{9D8B030D-6E8A-4147-A177-3AD203B41FA5}">
                      <a16:colId xmlns:a16="http://schemas.microsoft.com/office/drawing/2014/main" val="972989702"/>
                    </a:ext>
                  </a:extLst>
                </a:gridCol>
              </a:tblGrid>
              <a:tr h="580707"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1" u="none" strike="noStrike">
                          <a:effectLst/>
                        </a:rPr>
                        <a:t>Bölüm Adı/Görevi</a:t>
                      </a:r>
                      <a:endParaRPr lang="tr-TR" sz="16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b="1" u="none" strike="noStrike" dirty="0">
                          <a:effectLst/>
                        </a:rPr>
                        <a:t>ADI VE SOYADI</a:t>
                      </a:r>
                      <a:endParaRPr lang="tr-TR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73457289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ctr"/>
                      <a:r>
                        <a:rPr lang="tr-TR" sz="1600" u="none" strike="noStrike" dirty="0">
                          <a:effectLst/>
                        </a:rPr>
                        <a:t>Fakülte   Koordinatörü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Arş. Gör. Hasibe OTAL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2433585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>
                          <a:effectLst/>
                        </a:rPr>
                        <a:t>Eğitim Bilimleri Bölümü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Arş. Gör. Ebru GÜÇ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1055478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Matematik ve Fen Bilimleri Eğitimi Bölümü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Dr. </a:t>
                      </a:r>
                      <a:r>
                        <a:rPr lang="tr-TR" sz="1600" u="none" strike="noStrike" dirty="0" err="1">
                          <a:effectLst/>
                        </a:rPr>
                        <a:t>Öğr</a:t>
                      </a:r>
                      <a:r>
                        <a:rPr lang="tr-TR" sz="1600" u="none" strike="noStrike" dirty="0">
                          <a:effectLst/>
                        </a:rPr>
                        <a:t>. Üyesi Furkan ÖZDEMİR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29221504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>
                          <a:effectLst/>
                        </a:rPr>
                        <a:t>Türkçe ve Sosyal Bililer Eğitimi Bölümü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Arş. Gör. Hasibe OTAL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70614397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>
                          <a:effectLst/>
                        </a:rPr>
                        <a:t>Temel Eğitim Bölümü</a:t>
                      </a:r>
                      <a:endParaRPr lang="tr-TR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Arş. Gör. Dr. Nurullah DÜZEN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861085"/>
                  </a:ext>
                </a:extLst>
              </a:tr>
              <a:tr h="580707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Yabancı Diller Eğitimi Bölümü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u="none" strike="noStrike" dirty="0">
                          <a:effectLst/>
                        </a:rPr>
                        <a:t>Arş. Gör. Aleyna GÜRSOY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932584"/>
                  </a:ext>
                </a:extLst>
              </a:tr>
            </a:tbl>
          </a:graphicData>
        </a:graphic>
      </p:graphicFrame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067" y="1305158"/>
            <a:ext cx="4946249" cy="413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8468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1586130" y="597876"/>
            <a:ext cx="2418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9.2. Sosyal Medya</a:t>
            </a:r>
          </a:p>
        </p:txBody>
      </p:sp>
      <p:graphicFrame>
        <p:nvGraphicFramePr>
          <p:cNvPr id="15" name="Tablo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823124"/>
              </p:ext>
            </p:extLst>
          </p:nvPr>
        </p:nvGraphicFramePr>
        <p:xfrm>
          <a:off x="2696388" y="5373836"/>
          <a:ext cx="4694556" cy="649061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428750">
                  <a:extLst>
                    <a:ext uri="{9D8B030D-6E8A-4147-A177-3AD203B41FA5}">
                      <a16:colId xmlns:a16="http://schemas.microsoft.com/office/drawing/2014/main" val="3005686069"/>
                    </a:ext>
                  </a:extLst>
                </a:gridCol>
                <a:gridCol w="3265806">
                  <a:extLst>
                    <a:ext uri="{9D8B030D-6E8A-4147-A177-3AD203B41FA5}">
                      <a16:colId xmlns:a16="http://schemas.microsoft.com/office/drawing/2014/main" val="1813555192"/>
                    </a:ext>
                  </a:extLst>
                </a:gridCol>
              </a:tblGrid>
              <a:tr h="649061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Sorumlu: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b="0" u="none" strike="noStrike" dirty="0">
                          <a:effectLst/>
                        </a:rPr>
                        <a:t>Arş. Gör. İlknur</a:t>
                      </a:r>
                      <a:r>
                        <a:rPr lang="tr-TR" sz="2000" b="0" u="none" strike="noStrike" baseline="0" dirty="0">
                          <a:effectLst/>
                        </a:rPr>
                        <a:t> PAÇALI</a:t>
                      </a:r>
                      <a:endParaRPr lang="tr-TR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446150"/>
                  </a:ext>
                </a:extLst>
              </a:tr>
            </a:tbl>
          </a:graphicData>
        </a:graphic>
      </p:graphicFrame>
      <p:grpSp>
        <p:nvGrpSpPr>
          <p:cNvPr id="18" name="Grup 17"/>
          <p:cNvGrpSpPr/>
          <p:nvPr/>
        </p:nvGrpSpPr>
        <p:grpSpPr>
          <a:xfrm>
            <a:off x="834181" y="4390104"/>
            <a:ext cx="2082164" cy="895136"/>
            <a:chOff x="470642" y="3905067"/>
            <a:chExt cx="2082164" cy="895136"/>
          </a:xfrm>
        </p:grpSpPr>
        <p:sp>
          <p:nvSpPr>
            <p:cNvPr id="12" name="Dikdörtgen 11"/>
            <p:cNvSpPr/>
            <p:nvPr/>
          </p:nvSpPr>
          <p:spPr>
            <a:xfrm>
              <a:off x="1091949" y="3974639"/>
              <a:ext cx="128598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r-TR" sz="2000" b="1" dirty="0" err="1"/>
                <a:t>İnstagram</a:t>
              </a:r>
              <a:endParaRPr lang="tr-TR" sz="2000" b="1" dirty="0"/>
            </a:p>
          </p:txBody>
        </p:sp>
        <p:pic>
          <p:nvPicPr>
            <p:cNvPr id="6150" name="Picture 6" descr="Instagram vektörel logosu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642" y="3905067"/>
              <a:ext cx="539253" cy="5392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Dikdörtgen 12">
              <a:extLst>
                <a:ext uri="{FF2B5EF4-FFF2-40B4-BE49-F238E27FC236}">
                  <a16:creationId xmlns:a16="http://schemas.microsoft.com/office/drawing/2014/main" id="{9A4AE2C5-EBB6-44C8-90FE-F759E43DCBA0}"/>
                </a:ext>
              </a:extLst>
            </p:cNvPr>
            <p:cNvSpPr/>
            <p:nvPr/>
          </p:nvSpPr>
          <p:spPr>
            <a:xfrm>
              <a:off x="933448" y="4400093"/>
              <a:ext cx="161935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r-TR" sz="2000" b="1" dirty="0"/>
                <a:t>1975 Takipçi</a:t>
              </a:r>
            </a:p>
          </p:txBody>
        </p:sp>
      </p:grpSp>
      <p:grpSp>
        <p:nvGrpSpPr>
          <p:cNvPr id="21" name="Grup 20"/>
          <p:cNvGrpSpPr/>
          <p:nvPr/>
        </p:nvGrpSpPr>
        <p:grpSpPr>
          <a:xfrm>
            <a:off x="7067120" y="4303678"/>
            <a:ext cx="7035128" cy="935566"/>
            <a:chOff x="8630071" y="1546217"/>
            <a:chExt cx="7035128" cy="935566"/>
          </a:xfrm>
        </p:grpSpPr>
        <p:pic>
          <p:nvPicPr>
            <p:cNvPr id="8" name="Resim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630071" y="1546217"/>
              <a:ext cx="939128" cy="851767"/>
            </a:xfrm>
            <a:prstGeom prst="rect">
              <a:avLst/>
            </a:prstGeom>
          </p:spPr>
        </p:pic>
        <p:sp>
          <p:nvSpPr>
            <p:cNvPr id="9" name="Dikdörtgen 8"/>
            <p:cNvSpPr/>
            <p:nvPr/>
          </p:nvSpPr>
          <p:spPr>
            <a:xfrm>
              <a:off x="9569199" y="1681563"/>
              <a:ext cx="128598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r-TR" sz="2000" b="1" dirty="0" err="1"/>
                <a:t>Twitter</a:t>
              </a:r>
              <a:endParaRPr lang="tr-TR" sz="2000" b="1" dirty="0"/>
            </a:p>
          </p:txBody>
        </p:sp>
        <p:sp>
          <p:nvSpPr>
            <p:cNvPr id="16" name="Metin kutusu 15">
              <a:extLst>
                <a:ext uri="{FF2B5EF4-FFF2-40B4-BE49-F238E27FC236}">
                  <a16:creationId xmlns:a16="http://schemas.microsoft.com/office/drawing/2014/main" id="{732B295A-F6EC-4B18-AC86-27A793463B7C}"/>
                </a:ext>
              </a:extLst>
            </p:cNvPr>
            <p:cNvSpPr txBox="1"/>
            <p:nvPr/>
          </p:nvSpPr>
          <p:spPr>
            <a:xfrm>
              <a:off x="9569199" y="2081673"/>
              <a:ext cx="609600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r-TR" sz="2000" b="1" dirty="0"/>
                <a:t>461</a:t>
              </a:r>
              <a:r>
                <a:rPr lang="tr-TR" b="0" u="none" strike="noStrike" dirty="0">
                  <a:solidFill>
                    <a:srgbClr val="0F1419"/>
                  </a:solidFill>
                  <a:effectLst/>
                  <a:latin typeface="-apple-system"/>
                </a:rPr>
                <a:t> </a:t>
              </a:r>
              <a:r>
                <a:rPr lang="tr-TR" sz="2000" b="1" dirty="0"/>
                <a:t>Takipçi</a:t>
              </a:r>
            </a:p>
          </p:txBody>
        </p:sp>
      </p:grpSp>
      <p:grpSp>
        <p:nvGrpSpPr>
          <p:cNvPr id="19" name="Grup 18"/>
          <p:cNvGrpSpPr/>
          <p:nvPr/>
        </p:nvGrpSpPr>
        <p:grpSpPr>
          <a:xfrm>
            <a:off x="3710883" y="4390104"/>
            <a:ext cx="6101938" cy="787595"/>
            <a:chOff x="4997209" y="4153675"/>
            <a:chExt cx="6581775" cy="787595"/>
          </a:xfrm>
        </p:grpSpPr>
        <p:pic>
          <p:nvPicPr>
            <p:cNvPr id="10" name="Resim 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7209" y="4153675"/>
              <a:ext cx="485775" cy="514350"/>
            </a:xfrm>
            <a:prstGeom prst="rect">
              <a:avLst/>
            </a:prstGeom>
          </p:spPr>
        </p:pic>
        <p:sp>
          <p:nvSpPr>
            <p:cNvPr id="11" name="Dikdörtgen 10"/>
            <p:cNvSpPr/>
            <p:nvPr/>
          </p:nvSpPr>
          <p:spPr>
            <a:xfrm>
              <a:off x="5482984" y="4210795"/>
              <a:ext cx="128598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r-TR" sz="2000" b="1" dirty="0"/>
                <a:t>Facebook</a:t>
              </a:r>
            </a:p>
          </p:txBody>
        </p:sp>
        <p:sp>
          <p:nvSpPr>
            <p:cNvPr id="17" name="Metin kutusu 16">
              <a:extLst>
                <a:ext uri="{FF2B5EF4-FFF2-40B4-BE49-F238E27FC236}">
                  <a16:creationId xmlns:a16="http://schemas.microsoft.com/office/drawing/2014/main" id="{575B3181-9D9B-4155-88A0-72591ADF5197}"/>
                </a:ext>
              </a:extLst>
            </p:cNvPr>
            <p:cNvSpPr txBox="1"/>
            <p:nvPr/>
          </p:nvSpPr>
          <p:spPr>
            <a:xfrm>
              <a:off x="5482984" y="4541160"/>
              <a:ext cx="609600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r-TR" sz="2000" b="1" dirty="0"/>
                <a:t>1673</a:t>
              </a:r>
              <a:r>
                <a:rPr lang="tr-TR" b="0" u="none" strike="noStrike" dirty="0">
                  <a:solidFill>
                    <a:srgbClr val="0F1419"/>
                  </a:solidFill>
                  <a:effectLst/>
                  <a:latin typeface="-apple-system"/>
                </a:rPr>
                <a:t> </a:t>
              </a:r>
              <a:r>
                <a:rPr lang="tr-TR" sz="2000" b="1" dirty="0"/>
                <a:t>Takipçi</a:t>
              </a:r>
            </a:p>
          </p:txBody>
        </p:sp>
      </p:grpSp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5"/>
          <a:srcRect t="9180" b="13476"/>
          <a:stretch/>
        </p:blipFill>
        <p:spPr>
          <a:xfrm>
            <a:off x="3722238" y="1041634"/>
            <a:ext cx="2152652" cy="335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77" y="1083420"/>
            <a:ext cx="1619358" cy="3288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419" y="1041635"/>
            <a:ext cx="3318099" cy="3329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3419" y="4439024"/>
            <a:ext cx="953014" cy="64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689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27152" y="615935"/>
            <a:ext cx="6140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9.3. İletişim Mail Adresi(</a:t>
            </a:r>
            <a:r>
              <a:rPr lang="tr-TR" sz="2400" dirty="0">
                <a:hlinkClick r:id="rId2"/>
              </a:rPr>
              <a:t>egitiminfo@siirt.edu.tr</a:t>
            </a:r>
            <a:r>
              <a:rPr lang="tr-TR" sz="2400" dirty="0"/>
              <a:t>)</a:t>
            </a:r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81" y="1311215"/>
            <a:ext cx="4421125" cy="2681131"/>
          </a:xfrm>
          <a:prstGeom prst="rect">
            <a:avLst/>
          </a:prstGeom>
        </p:spPr>
      </p:pic>
      <p:sp>
        <p:nvSpPr>
          <p:cNvPr id="9" name="Metin kutusu 8"/>
          <p:cNvSpPr txBox="1"/>
          <p:nvPr/>
        </p:nvSpPr>
        <p:spPr>
          <a:xfrm>
            <a:off x="1137303" y="4380855"/>
            <a:ext cx="3741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Cevaplanan mail sayısı:  352</a:t>
            </a:r>
          </a:p>
        </p:txBody>
      </p:sp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812369"/>
              </p:ext>
            </p:extLst>
          </p:nvPr>
        </p:nvGraphicFramePr>
        <p:xfrm>
          <a:off x="5060367" y="1371600"/>
          <a:ext cx="6593920" cy="2620745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5838616">
                  <a:extLst>
                    <a:ext uri="{9D8B030D-6E8A-4147-A177-3AD203B41FA5}">
                      <a16:colId xmlns:a16="http://schemas.microsoft.com/office/drawing/2014/main" val="1078271281"/>
                    </a:ext>
                  </a:extLst>
                </a:gridCol>
                <a:gridCol w="755304">
                  <a:extLst>
                    <a:ext uri="{9D8B030D-6E8A-4147-A177-3AD203B41FA5}">
                      <a16:colId xmlns:a16="http://schemas.microsoft.com/office/drawing/2014/main" val="1066694942"/>
                    </a:ext>
                  </a:extLst>
                </a:gridCol>
              </a:tblGrid>
              <a:tr h="58238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KONULAR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TOPLAM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2846618293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2003 ÖNCESİ ÖĞRENCİLERİN YÖKSİS KAYDI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16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1988324078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BELGE TALEBİ VE GÖNDERİMİ (TRANSKİRİPT-ÖĞRENCİ BELGESİ-DİPLOMA VB.)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27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2390961158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DİLEK, İSTEK ŞİKAYET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122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1142760059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6 ŞUBAT DEPREMİ HABERLEŞME/ DURUM KONTROLÜ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33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2021089810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BİLGİLENDİRME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139</a:t>
                      </a:r>
                      <a:endParaRPr lang="tr-TR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2311469183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l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DİĞER</a:t>
                      </a: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</a:t>
                      </a: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663978684"/>
                  </a:ext>
                </a:extLst>
              </a:tr>
              <a:tr h="291194">
                <a:tc>
                  <a:txBody>
                    <a:bodyPr/>
                    <a:lstStyle/>
                    <a:p>
                      <a:pPr algn="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TOPLAM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100" u="none" strike="noStrike" dirty="0">
                          <a:effectLst/>
                          <a:latin typeface="+mn-lt"/>
                        </a:rPr>
                        <a:t>352</a:t>
                      </a:r>
                      <a:endParaRPr lang="tr-TR" sz="11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276" marR="7276" marT="7276" marB="0" anchor="ctr"/>
                </a:tc>
                <a:extLst>
                  <a:ext uri="{0D108BD9-81ED-4DB2-BD59-A6C34878D82A}">
                    <a16:rowId xmlns:a16="http://schemas.microsoft.com/office/drawing/2014/main" val="3469179607"/>
                  </a:ext>
                </a:extLst>
              </a:tr>
            </a:tbl>
          </a:graphicData>
        </a:graphic>
      </p:graphicFrame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73DB1A40-EA6A-9230-6F51-D3076D66F9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9430903"/>
              </p:ext>
            </p:extLst>
          </p:nvPr>
        </p:nvGraphicFramePr>
        <p:xfrm>
          <a:off x="5586578" y="4287156"/>
          <a:ext cx="4694556" cy="649061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1428750">
                  <a:extLst>
                    <a:ext uri="{9D8B030D-6E8A-4147-A177-3AD203B41FA5}">
                      <a16:colId xmlns:a16="http://schemas.microsoft.com/office/drawing/2014/main" val="3005686069"/>
                    </a:ext>
                  </a:extLst>
                </a:gridCol>
                <a:gridCol w="3265806">
                  <a:extLst>
                    <a:ext uri="{9D8B030D-6E8A-4147-A177-3AD203B41FA5}">
                      <a16:colId xmlns:a16="http://schemas.microsoft.com/office/drawing/2014/main" val="1813555192"/>
                    </a:ext>
                  </a:extLst>
                </a:gridCol>
              </a:tblGrid>
              <a:tr h="649061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Sorumlu: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dirty="0"/>
                        <a:t>Arş. Gör. Aleyna GÜRSOY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4461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2402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652789" y="598853"/>
            <a:ext cx="5843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9.4. İletişim Platformu	(SİÜ İletişim Platformu)</a:t>
            </a:r>
            <a:endParaRPr lang="tr-TR" sz="32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724988" y="2722018"/>
            <a:ext cx="3838386" cy="1413964"/>
          </a:xfrm>
        </p:spPr>
        <p:txBody>
          <a:bodyPr>
            <a:normAutofit/>
          </a:bodyPr>
          <a:lstStyle/>
          <a:p>
            <a:pPr marL="0" indent="0">
              <a:buClr>
                <a:schemeClr val="accent1"/>
              </a:buClr>
              <a:buNone/>
            </a:pPr>
            <a:r>
              <a:rPr lang="tr-TR" sz="2000" dirty="0"/>
              <a:t>Öğrencilerden gelen 127 mesaj cevaplandırılmıştır.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766E8F3-B94B-E0BA-5617-515593B7AD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776" y="1060518"/>
            <a:ext cx="7310578" cy="3452866"/>
          </a:xfrm>
          <a:prstGeom prst="rect">
            <a:avLst/>
          </a:prstGeom>
        </p:spPr>
      </p:pic>
      <p:graphicFrame>
        <p:nvGraphicFramePr>
          <p:cNvPr id="9" name="Tablo 8">
            <a:extLst>
              <a:ext uri="{FF2B5EF4-FFF2-40B4-BE49-F238E27FC236}">
                <a16:creationId xmlns:a16="http://schemas.microsoft.com/office/drawing/2014/main" id="{DFDA989E-5F75-67A6-479F-391A1E35A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459183"/>
              </p:ext>
            </p:extLst>
          </p:nvPr>
        </p:nvGraphicFramePr>
        <p:xfrm>
          <a:off x="4757776" y="4726974"/>
          <a:ext cx="7310578" cy="649061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2224915">
                  <a:extLst>
                    <a:ext uri="{9D8B030D-6E8A-4147-A177-3AD203B41FA5}">
                      <a16:colId xmlns:a16="http://schemas.microsoft.com/office/drawing/2014/main" val="3005686069"/>
                    </a:ext>
                  </a:extLst>
                </a:gridCol>
                <a:gridCol w="5085663">
                  <a:extLst>
                    <a:ext uri="{9D8B030D-6E8A-4147-A177-3AD203B41FA5}">
                      <a16:colId xmlns:a16="http://schemas.microsoft.com/office/drawing/2014/main" val="1813555192"/>
                    </a:ext>
                  </a:extLst>
                </a:gridCol>
              </a:tblGrid>
              <a:tr h="649061">
                <a:tc>
                  <a:txBody>
                    <a:bodyPr/>
                    <a:lstStyle/>
                    <a:p>
                      <a:pPr algn="l" fontAlgn="ctr"/>
                      <a:r>
                        <a:rPr lang="tr-TR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Sorumlu: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2000" dirty="0"/>
                        <a:t>Fakülte Sekreteri Mahmut TOPRAK</a:t>
                      </a:r>
                      <a:endParaRPr lang="tr-TR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14461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2029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591901" y="573216"/>
            <a:ext cx="2980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9.5. SMS Bilgilendirme</a:t>
            </a:r>
            <a:endParaRPr lang="tr-TR" sz="32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838200" y="1825625"/>
            <a:ext cx="4804954" cy="1409281"/>
          </a:xfrm>
        </p:spPr>
        <p:txBody>
          <a:bodyPr>
            <a:normAutofit/>
          </a:bodyPr>
          <a:lstStyle/>
          <a:p>
            <a:r>
              <a:rPr lang="tr-TR" sz="2400" dirty="0"/>
              <a:t>Öğrencileri ve öğretim üyelerini bilgilendirme amaçlı SMS uygulaması kullanılmaktadır.</a:t>
            </a:r>
          </a:p>
        </p:txBody>
      </p:sp>
      <p:pic>
        <p:nvPicPr>
          <p:cNvPr id="2050" name="Picture 2" descr="SMS Forwarder: Messaging and M - Google Play'de Uygulama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162" y="1825624"/>
            <a:ext cx="3511724" cy="351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678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/>
          <p:cNvSpPr txBox="1"/>
          <p:nvPr/>
        </p:nvSpPr>
        <p:spPr>
          <a:xfrm>
            <a:off x="1566022" y="573216"/>
            <a:ext cx="37248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9.6. QR Kod İle Kolay İletişim</a:t>
            </a:r>
            <a:endParaRPr lang="tr-TR" sz="3200" dirty="0"/>
          </a:p>
        </p:txBody>
      </p:sp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838199" y="1825625"/>
            <a:ext cx="5353049" cy="1409281"/>
          </a:xfrm>
        </p:spPr>
        <p:txBody>
          <a:bodyPr>
            <a:normAutofit fontScale="92500"/>
          </a:bodyPr>
          <a:lstStyle/>
          <a:p>
            <a:r>
              <a:rPr lang="tr-TR" sz="2400" dirty="0"/>
              <a:t>QR kod ile iletişim</a:t>
            </a:r>
          </a:p>
          <a:p>
            <a:pPr lvl="1"/>
            <a:r>
              <a:rPr lang="tr-TR" sz="2000" dirty="0"/>
              <a:t>Öğrenci rehberine erişim</a:t>
            </a:r>
          </a:p>
          <a:p>
            <a:pPr lvl="1"/>
            <a:r>
              <a:rPr lang="tr-TR" sz="2000" dirty="0"/>
              <a:t>Fakülte mail adresine erişim</a:t>
            </a:r>
          </a:p>
          <a:p>
            <a:pPr lvl="1"/>
            <a:r>
              <a:rPr lang="tr-TR" sz="2000" dirty="0"/>
              <a:t>Siirt Üniversitesi iletişim platformuna erişim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162" y="1034881"/>
            <a:ext cx="3470336" cy="4908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717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600680" y="597876"/>
            <a:ext cx="420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10. Eğitim Fakültesi Dijitalleşiyor</a:t>
            </a:r>
          </a:p>
        </p:txBody>
      </p: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154927" y="1120970"/>
            <a:ext cx="4011817" cy="1691241"/>
          </a:xfrm>
        </p:spPr>
        <p:txBody>
          <a:bodyPr>
            <a:normAutofit/>
          </a:bodyPr>
          <a:lstStyle/>
          <a:p>
            <a:r>
              <a:rPr lang="tr-TR" sz="2000" dirty="0"/>
              <a:t>Fakülteye başvuruların büyük kısmı online alınıyor</a:t>
            </a:r>
          </a:p>
          <a:p>
            <a:r>
              <a:rPr lang="tr-TR" sz="2000" dirty="0"/>
              <a:t>Kayıt verileri bulut tabanlı sistemde kaydediliyor.</a:t>
            </a:r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3922" y="287383"/>
            <a:ext cx="4048125" cy="471487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691" y="1059541"/>
            <a:ext cx="3140327" cy="2794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936" y="3071632"/>
            <a:ext cx="3030855" cy="2806517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7087" y="3651272"/>
            <a:ext cx="4066835" cy="18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2150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635698" y="589330"/>
            <a:ext cx="2920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11. Öğrenci Burs Fonu</a:t>
            </a:r>
          </a:p>
        </p:txBody>
      </p:sp>
      <p:sp>
        <p:nvSpPr>
          <p:cNvPr id="5" name="Dikdörtgen 4"/>
          <p:cNvSpPr/>
          <p:nvPr/>
        </p:nvSpPr>
        <p:spPr>
          <a:xfrm>
            <a:off x="1186178" y="1350487"/>
            <a:ext cx="893753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fontAlgn="base" latinLnBrk="0" hangingPunct="0">
              <a:spcBef>
                <a:spcPts val="600"/>
              </a:spcBef>
              <a:spcAft>
                <a:spcPts val="600"/>
              </a:spcAft>
              <a:tabLst>
                <a:tab pos="447675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2019 yılında başlayan ve Eğitim Fakültesi akademik ve idari personelin gönüllülük esasıyla oluşturduğu </a:t>
            </a:r>
            <a:r>
              <a:rPr lang="tr-TR" sz="2000" i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Öğrenci Destek Fonu</a:t>
            </a: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uygulaması devam ediyor. </a:t>
            </a:r>
          </a:p>
          <a:p>
            <a:pPr marL="1028700" lvl="2" indent="-571500" algn="just"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447675" algn="l"/>
              </a:tabLst>
            </a:pPr>
            <a:r>
              <a:rPr lang="tr-TR" sz="4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41 Öğrenci</a:t>
            </a:r>
          </a:p>
          <a:p>
            <a:pPr marL="1028700" lvl="2" indent="-571500" algn="just"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447675" algn="l"/>
              </a:tabLst>
            </a:pPr>
            <a:r>
              <a:rPr lang="tr-TR" sz="4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500 TL </a:t>
            </a:r>
          </a:p>
          <a:p>
            <a:pPr marL="1028700" lvl="2" indent="-571500" algn="just" eaLnBrk="0" fontAlgn="base" hangingPunct="0"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Ø"/>
              <a:tabLst>
                <a:tab pos="447675" algn="l"/>
              </a:tabLst>
            </a:pPr>
            <a:r>
              <a:rPr lang="tr-TR" sz="4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8 Aylık burs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90392511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etin kutusu 5"/>
          <p:cNvSpPr txBox="1"/>
          <p:nvPr/>
        </p:nvSpPr>
        <p:spPr>
          <a:xfrm>
            <a:off x="1635698" y="595744"/>
            <a:ext cx="2907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dirty="0"/>
              <a:t>12. Siirt Eğitim Dergisi</a:t>
            </a:r>
          </a:p>
        </p:txBody>
      </p:sp>
      <p:pic>
        <p:nvPicPr>
          <p:cNvPr id="8" name="Resim 7" descr="metin, küçük resim içeren bir resim&#10;&#10;Açıklama otomatik olarak oluşturuldu">
            <a:extLst>
              <a:ext uri="{FF2B5EF4-FFF2-40B4-BE49-F238E27FC236}">
                <a16:creationId xmlns:a16="http://schemas.microsoft.com/office/drawing/2014/main" id="{C2CBEED1-43B4-48A5-833B-53E8A97289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29" y="1329558"/>
            <a:ext cx="1612113" cy="90849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229" y="2720321"/>
            <a:ext cx="5576234" cy="289152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181" y="1057409"/>
            <a:ext cx="4984086" cy="424489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B4263F3B-4066-4F29-BA64-855C5E3DC9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10" y="4734327"/>
            <a:ext cx="1755057" cy="124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292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1951892" y="597876"/>
            <a:ext cx="33898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KARŞILANAN İHTİYAÇLAR</a:t>
            </a:r>
          </a:p>
        </p:txBody>
      </p:sp>
      <p:sp>
        <p:nvSpPr>
          <p:cNvPr id="12" name="İçerik Yer Tutucusu 11"/>
          <p:cNvSpPr>
            <a:spLocks noGrp="1"/>
          </p:cNvSpPr>
          <p:nvPr>
            <p:ph idx="1"/>
          </p:nvPr>
        </p:nvSpPr>
        <p:spPr>
          <a:xfrm>
            <a:off x="1380627" y="1347139"/>
            <a:ext cx="5943197" cy="171425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tr-TR" sz="2000" dirty="0"/>
              <a:t>RPD Danışmanlık ve Görüşme Ofisinin oluşturulması</a:t>
            </a:r>
          </a:p>
          <a:p>
            <a:r>
              <a:rPr lang="tr-TR" sz="2000" dirty="0"/>
              <a:t>Klima bağlantıları</a:t>
            </a:r>
          </a:p>
          <a:p>
            <a:r>
              <a:rPr lang="tr-TR" sz="2000" dirty="0"/>
              <a:t>Çatı yalıtımı</a:t>
            </a:r>
          </a:p>
          <a:p>
            <a:r>
              <a:rPr lang="tr-TR" sz="2000" dirty="0"/>
              <a:t>İdari personel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16341AF9-418C-0F4C-1902-80C562959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865" y="2796636"/>
            <a:ext cx="7462365" cy="323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8823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etin kutusu 4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pic>
        <p:nvPicPr>
          <p:cNvPr id="7170" name="Picture 2" descr="5 Tricky Interview Questions that could Sink Your Interview - Bradley  Staffing Group">
            <a:extLst>
              <a:ext uri="{FF2B5EF4-FFF2-40B4-BE49-F238E27FC236}">
                <a16:creationId xmlns:a16="http://schemas.microsoft.com/office/drawing/2014/main" id="{3481471A-FFB5-4DEA-8222-166CC94E6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068" y="2328162"/>
            <a:ext cx="4028159" cy="258953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51892" y="597876"/>
            <a:ext cx="3346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2400" b="1" dirty="0"/>
              <a:t>TALEPLER VE İHTİYAÇLAR</a:t>
            </a:r>
          </a:p>
        </p:txBody>
      </p:sp>
      <p:pic>
        <p:nvPicPr>
          <p:cNvPr id="7" name="Resim 6">
            <a:extLst>
              <a:ext uri="{FF2B5EF4-FFF2-40B4-BE49-F238E27FC236}">
                <a16:creationId xmlns:a16="http://schemas.microsoft.com/office/drawing/2014/main" id="{C4550637-5A6B-45DE-A31F-CB798C3A34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892" y="1402177"/>
            <a:ext cx="3625948" cy="412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76835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1095677" y="1300456"/>
            <a:ext cx="769063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Ek Bina (Ofis, Derslik, Seminer Salonu ihtiyacı- Alanları Bölme)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Kadro </a:t>
            </a:r>
          </a:p>
          <a:p>
            <a:pPr marL="542925" lvl="1" indent="-457200" algn="just" eaLnBrk="0" fontAlgn="base" latinLnBrk="0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Yardımcı Personel</a:t>
            </a:r>
          </a:p>
          <a:p>
            <a:pPr marL="542925" lvl="1" indent="-457200" algn="just" eaLnBrk="0" fontAlgn="base" hangingPunct="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447675" algn="l"/>
              </a:tabLst>
            </a:pPr>
            <a:r>
              <a:rPr lang="tr-TR" sz="20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Ofis için Bilgisayar ve yazıcı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625" y="1552755"/>
            <a:ext cx="2865724" cy="3263252"/>
          </a:xfrm>
          <a:prstGeom prst="rect">
            <a:avLst/>
          </a:prstGeom>
        </p:spPr>
      </p:pic>
      <p:sp>
        <p:nvSpPr>
          <p:cNvPr id="6" name="Metin kutusu 5"/>
          <p:cNvSpPr txBox="1"/>
          <p:nvPr/>
        </p:nvSpPr>
        <p:spPr>
          <a:xfrm>
            <a:off x="9065625" y="6238687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</p:spTree>
    <p:extLst>
      <p:ext uri="{BB962C8B-B14F-4D97-AF65-F5344CB8AC3E}">
        <p14:creationId xmlns:p14="http://schemas.microsoft.com/office/powerpoint/2010/main" val="561948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kdörtgen 2"/>
          <p:cNvSpPr/>
          <p:nvPr/>
        </p:nvSpPr>
        <p:spPr>
          <a:xfrm>
            <a:off x="7026823" y="3197789"/>
            <a:ext cx="4014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tr-TR" sz="4800" dirty="0">
                <a:latin typeface="Haettenschweiler" panose="020B0706040902060204" pitchFamily="34" charset="0"/>
                <a:cs typeface="Miriam Fixed" panose="020B0509050101010101" pitchFamily="49" charset="-79"/>
              </a:rPr>
              <a:t>Teşekkür Ederiz…</a:t>
            </a:r>
            <a:endParaRPr lang="tr-TR" sz="4800" dirty="0">
              <a:latin typeface="Haettenschweiler" panose="020B0706040902060204" pitchFamily="34" charset="0"/>
              <a:ea typeface="Times New Roman" pitchFamily="18" charset="0"/>
              <a:cs typeface="Miriam Fixed" panose="020B0509050101010101" pitchFamily="49" charset="-79"/>
            </a:endParaRPr>
          </a:p>
        </p:txBody>
      </p:sp>
      <p:sp>
        <p:nvSpPr>
          <p:cNvPr id="4" name="Metin kutusu 3"/>
          <p:cNvSpPr txBox="1"/>
          <p:nvPr/>
        </p:nvSpPr>
        <p:spPr>
          <a:xfrm>
            <a:off x="8894709" y="6230141"/>
            <a:ext cx="3126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000" b="1" dirty="0">
                <a:solidFill>
                  <a:schemeClr val="accent1">
                    <a:lumMod val="75000"/>
                  </a:schemeClr>
                </a:solidFill>
              </a:rPr>
              <a:t>EĞİTİM FAKÜLTESİ</a:t>
            </a:r>
          </a:p>
        </p:txBody>
      </p:sp>
      <p:sp>
        <p:nvSpPr>
          <p:cNvPr id="6" name="Dikdörtgen 5"/>
          <p:cNvSpPr/>
          <p:nvPr/>
        </p:nvSpPr>
        <p:spPr>
          <a:xfrm>
            <a:off x="5307387" y="4687676"/>
            <a:ext cx="6713697" cy="468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“Öğrenci Dostu Fakülte, Öğrenci Merkezli Eğitim”</a:t>
            </a:r>
            <a:endParaRPr kumimoji="0" lang="tr-T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7000</TotalTime>
  <Words>1565</Words>
  <Application>Microsoft Office PowerPoint</Application>
  <PresentationFormat>Geniş ekran</PresentationFormat>
  <Paragraphs>560</Paragraphs>
  <Slides>48</Slides>
  <Notes>0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48</vt:i4>
      </vt:variant>
    </vt:vector>
  </HeadingPairs>
  <TitlesOfParts>
    <vt:vector size="58" baseType="lpstr">
      <vt:lpstr>-apple-system</vt:lpstr>
      <vt:lpstr>Arial</vt:lpstr>
      <vt:lpstr>Calibri</vt:lpstr>
      <vt:lpstr>Calibri Light</vt:lpstr>
      <vt:lpstr>Haettenschweiler</vt:lpstr>
      <vt:lpstr>Symbol</vt:lpstr>
      <vt:lpstr>Times New Roman</vt:lpstr>
      <vt:lpstr>Wingdings</vt:lpstr>
      <vt:lpstr>Office Teması</vt:lpstr>
      <vt:lpstr>Acrobat Document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ETKİNLİKLER (Bilimsel, Sosyal, Kültürel, Sanatsal, Sportif)</vt:lpstr>
      <vt:lpstr>Etkinliklerimizden Bazıları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MaT</cp:lastModifiedBy>
  <cp:revision>702</cp:revision>
  <dcterms:created xsi:type="dcterms:W3CDTF">2018-02-07T07:43:50Z</dcterms:created>
  <dcterms:modified xsi:type="dcterms:W3CDTF">2024-02-27T05:58:57Z</dcterms:modified>
</cp:coreProperties>
</file>